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260" r:id="rId2"/>
    <p:sldId id="261" r:id="rId3"/>
    <p:sldId id="256" r:id="rId4"/>
    <p:sldId id="290" r:id="rId5"/>
    <p:sldId id="295" r:id="rId6"/>
    <p:sldId id="294" r:id="rId7"/>
    <p:sldId id="292" r:id="rId8"/>
    <p:sldId id="293" r:id="rId9"/>
    <p:sldId id="266" r:id="rId10"/>
    <p:sldId id="263" r:id="rId11"/>
    <p:sldId id="267" r:id="rId12"/>
    <p:sldId id="272" r:id="rId13"/>
    <p:sldId id="273" r:id="rId14"/>
    <p:sldId id="274" r:id="rId15"/>
    <p:sldId id="275" r:id="rId16"/>
    <p:sldId id="276" r:id="rId17"/>
    <p:sldId id="282" r:id="rId18"/>
    <p:sldId id="257" r:id="rId19"/>
    <p:sldId id="277" r:id="rId20"/>
    <p:sldId id="259" r:id="rId21"/>
    <p:sldId id="278" r:id="rId22"/>
    <p:sldId id="279" r:id="rId23"/>
    <p:sldId id="280" r:id="rId24"/>
    <p:sldId id="281" r:id="rId25"/>
    <p:sldId id="283" r:id="rId26"/>
    <p:sldId id="284" r:id="rId27"/>
    <p:sldId id="285" r:id="rId28"/>
    <p:sldId id="286" r:id="rId29"/>
    <p:sldId id="287" r:id="rId30"/>
    <p:sldId id="288" r:id="rId31"/>
    <p:sldId id="289" r:id="rId32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978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218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000237-C2BC-4192-99FD-7310C8A40B41}" type="datetimeFigureOut">
              <a:rPr lang="pt-BR" smtClean="0"/>
              <a:t>13/08/2021</a:t>
            </a:fld>
            <a:endParaRPr lang="pt-B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173371-075C-4C82-8A38-241A8388B830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228606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eekrepublics.com/what-is-wifi-6-router-speed-explained/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eekrepublics.com/what-is-wifi-6-router-speed-explained/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eekrepublics.com/what-is-wifi-6-router-speed-explained/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eekrepublics.com/what-is-wifi-6-router-speed-explained/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eekrepublics.com/what-is-wifi-6-router-speed-explained/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dc13961c9a_0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dc13961c9a_0_1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Mercado de IoT crescendo http://wireengenharia.com.br/br/blog/page/2/</a:t>
            </a:r>
            <a:endParaRPr/>
          </a:p>
        </p:txBody>
      </p:sp>
      <p:sp>
        <p:nvSpPr>
          <p:cNvPr id="339" name="Google Shape;339;gdc13961c9a_0_1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16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dc13961c9a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dc13961c9a_0_8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Mercado de IoT crescendo http://wireengenharia.com.br/br/blog/page/2/</a:t>
            </a:r>
            <a:endParaRPr/>
          </a:p>
        </p:txBody>
      </p:sp>
      <p:sp>
        <p:nvSpPr>
          <p:cNvPr id="401" name="Google Shape;401;gdc13961c9a_0_8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17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e1a18584fb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e1a18584fb_0_1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Mercado de IoT crescendo http://wireengenharia.com.br/br/blog/page/2/</a:t>
            </a:r>
            <a:endParaRPr/>
          </a:p>
        </p:txBody>
      </p:sp>
      <p:sp>
        <p:nvSpPr>
          <p:cNvPr id="349" name="Google Shape;349;ge1a18584fb_0_14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19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dc13961c9a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dc13961c9a_0_10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Mercado de IoT crescendo http://wireengenharia.com.br/br/blog/page/2/</a:t>
            </a:r>
            <a:endParaRPr/>
          </a:p>
        </p:txBody>
      </p:sp>
      <p:sp>
        <p:nvSpPr>
          <p:cNvPr id="356" name="Google Shape;356;gdc13961c9a_0_10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21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dc13961c9a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dc13961c9a_0_1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Mercado de IoT crescendo http://wireengenharia.com.br/br/blog/page/2/</a:t>
            </a:r>
            <a:endParaRPr/>
          </a:p>
        </p:txBody>
      </p:sp>
      <p:sp>
        <p:nvSpPr>
          <p:cNvPr id="371" name="Google Shape;371;gdc13961c9a_0_14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22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dc13961c9a_0_1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dc13961c9a_0_15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Mercado de IoT crescendo http://wireengenharia.com.br/br/blog/page/2/</a:t>
            </a:r>
            <a:endParaRPr/>
          </a:p>
        </p:txBody>
      </p:sp>
      <p:sp>
        <p:nvSpPr>
          <p:cNvPr id="381" name="Google Shape;381;gdc13961c9a_0_15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23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dc13961c9a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dc13961c9a_0_16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Mercado de IoT crescendo http://wireengenharia.com.br/br/blog/page/2/</a:t>
            </a:r>
            <a:endParaRPr/>
          </a:p>
        </p:txBody>
      </p:sp>
      <p:sp>
        <p:nvSpPr>
          <p:cNvPr id="391" name="Google Shape;391;gdc13961c9a_0_16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24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dc13961c9a_0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dc13961c9a_0_19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Mercado de IoT crescendo http://wireengenharia.com.br/br/blog/page/2/</a:t>
            </a:r>
            <a:endParaRPr/>
          </a:p>
        </p:txBody>
      </p:sp>
      <p:sp>
        <p:nvSpPr>
          <p:cNvPr id="417" name="Google Shape;417;gdc13961c9a_0_19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25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dc13961c9a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dc13961c9a_0_20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Mercado de IoT crescendo http://wireengenharia.com.br/br/blog/page/2/</a:t>
            </a:r>
            <a:endParaRPr/>
          </a:p>
        </p:txBody>
      </p:sp>
      <p:sp>
        <p:nvSpPr>
          <p:cNvPr id="425" name="Google Shape;425;gdc13961c9a_0_20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26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dc13961c9a_0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dc13961c9a_0_2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Mercado de IoT crescendo http://wireengenharia.com.br/br/blog/page/2/</a:t>
            </a:r>
            <a:endParaRPr/>
          </a:p>
        </p:txBody>
      </p:sp>
      <p:sp>
        <p:nvSpPr>
          <p:cNvPr id="433" name="Google Shape;433;gdc13961c9a_0_2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27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b6380ffd1d_2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b6380ffd1d_2_8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gb6380ffd1d_2_8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dc13961c9a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dc13961c9a_0_2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Mercado de IoT crescendo http://wireengenharia.com.br/br/blog/page/2/</a:t>
            </a:r>
            <a:endParaRPr/>
          </a:p>
        </p:txBody>
      </p:sp>
      <p:sp>
        <p:nvSpPr>
          <p:cNvPr id="441" name="Google Shape;441;gdc13961c9a_0_22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28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e097612d3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e097612d36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9" name="Google Shape;449;ge097612d36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29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e097612d36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e097612d36_0_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ge097612d36_0_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30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dc13961c9a_0_2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dc13961c9a_0_2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Mercado de IoT crescendo http://wireengenharia.com.br/br/blog/page/2/</a:t>
            </a:r>
            <a:endParaRPr/>
          </a:p>
        </p:txBody>
      </p:sp>
      <p:sp>
        <p:nvSpPr>
          <p:cNvPr id="465" name="Google Shape;465;gdc13961c9a_0_23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31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dc13961c9a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dc13961c9a_0_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Esta é a introdução: </a:t>
            </a:r>
            <a:r>
              <a:rPr lang="pt-BR" u="sng">
                <a:solidFill>
                  <a:schemeClr val="hlink"/>
                </a:solidFill>
                <a:hlinkClick r:id="rId3"/>
              </a:rPr>
              <a:t>https://geekrepublics.com/what-is-wifi-6-router-speed-explained/</a:t>
            </a:r>
            <a:r>
              <a:rPr lang="pt-BR"/>
              <a:t> </a:t>
            </a:r>
            <a:endParaRPr/>
          </a:p>
        </p:txBody>
      </p:sp>
      <p:sp>
        <p:nvSpPr>
          <p:cNvPr id="236" name="Google Shape;236;gdc13961c9a_0_4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9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c32a3708d9_5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c32a3708d9_5_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Esta é a introdução: </a:t>
            </a:r>
            <a:r>
              <a:rPr lang="pt-BR" u="sng">
                <a:solidFill>
                  <a:schemeClr val="hlink"/>
                </a:solidFill>
                <a:hlinkClick r:id="rId3"/>
              </a:rPr>
              <a:t>https://geekrepublics.com/what-is-wifi-6-router-speed-explained/</a:t>
            </a:r>
            <a:r>
              <a:rPr lang="pt-BR"/>
              <a:t> </a:t>
            </a:r>
            <a:endParaRPr/>
          </a:p>
        </p:txBody>
      </p:sp>
      <p:sp>
        <p:nvSpPr>
          <p:cNvPr id="207" name="Google Shape;207;gc32a3708d9_5_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10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dc13961c9a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dc13961c9a_0_5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Esta é a introdução: </a:t>
            </a:r>
            <a:r>
              <a:rPr lang="pt-BR" u="sng">
                <a:solidFill>
                  <a:schemeClr val="hlink"/>
                </a:solidFill>
                <a:hlinkClick r:id="rId3"/>
              </a:rPr>
              <a:t>https://geekrepublics.com/what-is-wifi-6-router-speed-explained/</a:t>
            </a:r>
            <a:r>
              <a:rPr lang="pt-BR"/>
              <a:t> </a:t>
            </a:r>
            <a:endParaRPr/>
          </a:p>
        </p:txBody>
      </p:sp>
      <p:sp>
        <p:nvSpPr>
          <p:cNvPr id="248" name="Google Shape;248;gdc13961c9a_0_5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11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c32a3708d9_5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c32a3708d9_5_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Mercado de IoT crescendo http://wireengenharia.com.br/br/blog/page/2/</a:t>
            </a:r>
            <a:endParaRPr/>
          </a:p>
        </p:txBody>
      </p:sp>
      <p:sp>
        <p:nvSpPr>
          <p:cNvPr id="290" name="Google Shape;290;gc32a3708d9_5_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12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e201ad388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e201ad3880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Esta é a introdução: </a:t>
            </a:r>
            <a:r>
              <a:rPr lang="pt-BR" u="sng">
                <a:solidFill>
                  <a:schemeClr val="hlink"/>
                </a:solidFill>
                <a:hlinkClick r:id="rId3"/>
              </a:rPr>
              <a:t>https://geekrepublics.com/what-is-wifi-6-router-speed-explained/</a:t>
            </a:r>
            <a:r>
              <a:rPr lang="pt-BR"/>
              <a:t> </a:t>
            </a:r>
            <a:endParaRPr/>
          </a:p>
        </p:txBody>
      </p:sp>
      <p:sp>
        <p:nvSpPr>
          <p:cNvPr id="305" name="Google Shape;305;ge201ad3880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13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e201ad3880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e201ad3880_0_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Esta é a introdução: </a:t>
            </a:r>
            <a:r>
              <a:rPr lang="pt-BR" u="sng">
                <a:solidFill>
                  <a:schemeClr val="hlink"/>
                </a:solidFill>
                <a:hlinkClick r:id="rId3"/>
              </a:rPr>
              <a:t>https://geekrepublics.com/what-is-wifi-6-router-speed-explained/</a:t>
            </a:r>
            <a:r>
              <a:rPr lang="pt-BR"/>
              <a:t> </a:t>
            </a:r>
            <a:endParaRPr/>
          </a:p>
        </p:txBody>
      </p:sp>
      <p:sp>
        <p:nvSpPr>
          <p:cNvPr id="317" name="Google Shape;317;ge201ad3880_0_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14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de00e730a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de00e730a0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gde00e730a0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15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581EC-E6DC-45EA-9396-AEC6E212E9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1BCB10-7BDF-481A-A75C-9EB233B0A7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9EC040-985E-4087-B0C5-B0143C23F0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EBD4A-163E-4197-90A8-1D6C46DFD578}" type="datetimeFigureOut">
              <a:rPr lang="pt-BR" smtClean="0"/>
              <a:t>13/08/2021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DA3D6C-2058-48B9-A91D-E14F11257D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B2834F-D632-47D1-8B83-7402BE8B3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4F811-5123-4EF7-9555-4105F3DCC3CC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04677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B7BD45-9DC2-4A51-9C54-5754904C9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9554685-B79F-4776-978E-4F6117DBC4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3A1548-A53D-414C-BFEC-71804B8DC4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EBD4A-163E-4197-90A8-1D6C46DFD578}" type="datetimeFigureOut">
              <a:rPr lang="pt-BR" smtClean="0"/>
              <a:t>13/08/2021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211563-E59B-47B5-AEC5-0BD7B33A3B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4243E3-665D-4679-A3E7-F60284A8B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4F811-5123-4EF7-9555-4105F3DCC3CC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562630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0D3A419-38EF-4CE8-87DD-14C1574EFD9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93396E9-02AE-4804-92AE-5BA4971DBA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0E0930-95AA-44DA-93B3-CFB73C6EBD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EBD4A-163E-4197-90A8-1D6C46DFD578}" type="datetimeFigureOut">
              <a:rPr lang="pt-BR" smtClean="0"/>
              <a:t>13/08/2021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BCED4B-45F7-4693-8F6F-F9AB4925AB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708542-63AE-4E16-BC7D-5C474E375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4F811-5123-4EF7-9555-4105F3DCC3CC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653917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de Título" type="title">
  <p:cSld name="Slide de Título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2" descr="Mulher sorrindo com celular na mão&#10;&#10;Descrição gerada automaticament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4623" y="14623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2890" y="340636"/>
            <a:ext cx="218548" cy="248902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2"/>
          <p:cNvSpPr/>
          <p:nvPr/>
        </p:nvSpPr>
        <p:spPr>
          <a:xfrm rot="-5400000">
            <a:off x="6186717" y="852711"/>
            <a:ext cx="6858000" cy="5152572"/>
          </a:xfrm>
          <a:prstGeom prst="flowChartManualInpu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" name="Google Shape;19;p2"/>
          <p:cNvPicPr preferRelativeResize="0"/>
          <p:nvPr/>
        </p:nvPicPr>
        <p:blipFill rotWithShape="1">
          <a:blip r:embed="rId4">
            <a:alphaModFix/>
          </a:blip>
          <a:srcRect l="80190" b="8650"/>
          <a:stretch/>
        </p:blipFill>
        <p:spPr>
          <a:xfrm>
            <a:off x="9700725" y="0"/>
            <a:ext cx="2491277" cy="6264999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2"/>
          <p:cNvSpPr txBox="1"/>
          <p:nvPr/>
        </p:nvSpPr>
        <p:spPr>
          <a:xfrm>
            <a:off x="9105815" y="220989"/>
            <a:ext cx="27894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b="1" i="0" u="none" strike="noStrike" cap="none">
                <a:solidFill>
                  <a:srgbClr val="4E4E4E"/>
                </a:solidFill>
                <a:latin typeface="Montserrat"/>
                <a:ea typeface="Montserrat"/>
                <a:cs typeface="Montserrat"/>
                <a:sym typeface="Montserrat"/>
              </a:rPr>
              <a:t>ALGARTELECOM.COM.BR</a:t>
            </a:r>
            <a:endParaRPr/>
          </a:p>
        </p:txBody>
      </p:sp>
      <p:pic>
        <p:nvPicPr>
          <p:cNvPr id="21" name="Google Shape;21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125892" y="1814336"/>
            <a:ext cx="2562131" cy="97486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2"/>
          <p:cNvSpPr txBox="1"/>
          <p:nvPr/>
        </p:nvSpPr>
        <p:spPr>
          <a:xfrm>
            <a:off x="9590925" y="3643025"/>
            <a:ext cx="2204400" cy="6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 b="1">
                <a:solidFill>
                  <a:srgbClr val="4E4E4E"/>
                </a:solidFill>
                <a:latin typeface="Montserrat"/>
                <a:ea typeface="Montserrat"/>
                <a:cs typeface="Montserrat"/>
                <a:sym typeface="Montserrat"/>
              </a:rPr>
              <a:t>NOME DO ALGARIANO</a:t>
            </a:r>
            <a:endParaRPr sz="1300"/>
          </a:p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rgbClr val="4E4E4E"/>
                </a:solidFill>
                <a:latin typeface="Montserrat"/>
                <a:ea typeface="Montserrat"/>
                <a:cs typeface="Montserrat"/>
                <a:sym typeface="Montserrat"/>
              </a:rPr>
              <a:t>CARGO</a:t>
            </a:r>
            <a:endParaRPr sz="1300"/>
          </a:p>
        </p:txBody>
      </p:sp>
      <p:sp>
        <p:nvSpPr>
          <p:cNvPr id="23" name="Google Shape;23;p2"/>
          <p:cNvSpPr txBox="1"/>
          <p:nvPr/>
        </p:nvSpPr>
        <p:spPr>
          <a:xfrm>
            <a:off x="9609434" y="4758687"/>
            <a:ext cx="22044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rgbClr val="4E4E4E"/>
                </a:solidFill>
                <a:latin typeface="Montserrat"/>
                <a:ea typeface="Montserrat"/>
                <a:cs typeface="Montserrat"/>
                <a:sym typeface="Montserrat"/>
              </a:rPr>
              <a:t>TÍTULO</a:t>
            </a:r>
            <a:br>
              <a:rPr lang="pt-BR" sz="1800" b="1">
                <a:solidFill>
                  <a:srgbClr val="4E4E4E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pt-BR" sz="1800" b="1">
                <a:solidFill>
                  <a:srgbClr val="4E4E4E"/>
                </a:solidFill>
                <a:latin typeface="Montserrat"/>
                <a:ea typeface="Montserrat"/>
                <a:cs typeface="Montserrat"/>
                <a:sym typeface="Montserrat"/>
              </a:rPr>
              <a:t>APRESENTAÇÃO</a:t>
            </a:r>
            <a:endParaRPr sz="1800">
              <a:solidFill>
                <a:srgbClr val="4E4E4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" name="Google Shape;24;p2"/>
          <p:cNvSpPr txBox="1"/>
          <p:nvPr/>
        </p:nvSpPr>
        <p:spPr>
          <a:xfrm>
            <a:off x="8419204" y="6095999"/>
            <a:ext cx="35301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TIC | ENTRETENIMENTO | AGRO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8696521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nteúdo" type="obj">
  <p:cSld name="Título e Conteúdo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7"/>
          <p:cNvSpPr/>
          <p:nvPr/>
        </p:nvSpPr>
        <p:spPr>
          <a:xfrm>
            <a:off x="6096000" y="2977375"/>
            <a:ext cx="4932600" cy="925500"/>
          </a:xfrm>
          <a:prstGeom prst="rect">
            <a:avLst/>
          </a:prstGeom>
          <a:noFill/>
          <a:ln w="12700" cap="flat" cmpd="sng">
            <a:solidFill>
              <a:srgbClr val="B8B8B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Google Shape;67;p7"/>
          <p:cNvSpPr/>
          <p:nvPr/>
        </p:nvSpPr>
        <p:spPr>
          <a:xfrm>
            <a:off x="6276149" y="3133903"/>
            <a:ext cx="4932600" cy="925500"/>
          </a:xfrm>
          <a:prstGeom prst="rect">
            <a:avLst/>
          </a:prstGeom>
          <a:noFill/>
          <a:ln w="12700" cap="flat" cmpd="sng">
            <a:solidFill>
              <a:srgbClr val="B8B8B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8" name="Google Shape;68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339221"/>
            <a:ext cx="12192000" cy="533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715184" y="340636"/>
            <a:ext cx="218548" cy="2489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7"/>
          <p:cNvPicPr preferRelativeResize="0"/>
          <p:nvPr/>
        </p:nvPicPr>
        <p:blipFill rotWithShape="1">
          <a:blip r:embed="rId4">
            <a:alphaModFix amt="35000"/>
          </a:blip>
          <a:srcRect/>
          <a:stretch/>
        </p:blipFill>
        <p:spPr>
          <a:xfrm>
            <a:off x="983110" y="885171"/>
            <a:ext cx="4267569" cy="4895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7"/>
          <p:cNvPicPr preferRelativeResize="0"/>
          <p:nvPr/>
        </p:nvPicPr>
        <p:blipFill rotWithShape="1">
          <a:blip r:embed="rId5">
            <a:alphaModFix/>
          </a:blip>
          <a:srcRect l="71561" t="29136" r="14198" b="37662"/>
          <a:stretch/>
        </p:blipFill>
        <p:spPr>
          <a:xfrm>
            <a:off x="252258" y="301556"/>
            <a:ext cx="258706" cy="301167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7"/>
          <p:cNvSpPr txBox="1">
            <a:spLocks noGrp="1"/>
          </p:cNvSpPr>
          <p:nvPr>
            <p:ph type="title"/>
          </p:nvPr>
        </p:nvSpPr>
        <p:spPr>
          <a:xfrm>
            <a:off x="6304050" y="3329950"/>
            <a:ext cx="54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13131"/>
              </a:buClr>
              <a:buSzPts val="2400"/>
              <a:buFont typeface="Montserrat"/>
              <a:buNone/>
              <a:defRPr sz="2400">
                <a:solidFill>
                  <a:srgbClr val="31313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13131"/>
              </a:buClr>
              <a:buSzPts val="2400"/>
              <a:buFont typeface="Montserrat"/>
              <a:buNone/>
              <a:defRPr sz="2400">
                <a:solidFill>
                  <a:srgbClr val="31313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13131"/>
              </a:buClr>
              <a:buSzPts val="2400"/>
              <a:buFont typeface="Montserrat"/>
              <a:buNone/>
              <a:defRPr sz="2400">
                <a:solidFill>
                  <a:srgbClr val="31313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13131"/>
              </a:buClr>
              <a:buSzPts val="2400"/>
              <a:buFont typeface="Montserrat"/>
              <a:buNone/>
              <a:defRPr sz="2400">
                <a:solidFill>
                  <a:srgbClr val="31313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13131"/>
              </a:buClr>
              <a:buSzPts val="2400"/>
              <a:buFont typeface="Montserrat"/>
              <a:buNone/>
              <a:defRPr sz="2400">
                <a:solidFill>
                  <a:srgbClr val="31313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13131"/>
              </a:buClr>
              <a:buSzPts val="2400"/>
              <a:buFont typeface="Montserrat"/>
              <a:buNone/>
              <a:defRPr sz="2400">
                <a:solidFill>
                  <a:srgbClr val="31313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13131"/>
              </a:buClr>
              <a:buSzPts val="2400"/>
              <a:buFont typeface="Montserrat"/>
              <a:buNone/>
              <a:defRPr sz="2400">
                <a:solidFill>
                  <a:srgbClr val="31313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13131"/>
              </a:buClr>
              <a:buSzPts val="2400"/>
              <a:buFont typeface="Montserrat"/>
              <a:buNone/>
              <a:defRPr sz="2400">
                <a:solidFill>
                  <a:srgbClr val="31313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13131"/>
              </a:buClr>
              <a:buSzPts val="2400"/>
              <a:buFont typeface="Montserrat"/>
              <a:buNone/>
              <a:defRPr sz="2400">
                <a:solidFill>
                  <a:srgbClr val="31313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897104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2F925-5F46-48E8-89AB-C0B7FA1AA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7B9633-953D-4DAB-9C2F-01500AB38F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19C60C-8298-4355-970A-C222C98395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EBD4A-163E-4197-90A8-1D6C46DFD578}" type="datetimeFigureOut">
              <a:rPr lang="pt-BR" smtClean="0"/>
              <a:t>13/08/2021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6027C5-9CB7-4F3E-97A4-6E46086A0E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0C3C40-B65E-4384-9EE2-042D0CE59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4F811-5123-4EF7-9555-4105F3DCC3CC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771289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3386BC-8150-4CC9-B970-626B21C031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43E33D-53A0-45E0-925F-3A0449FFE9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18A9DA-BC1E-45A5-893D-33BA90F4DC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EBD4A-163E-4197-90A8-1D6C46DFD578}" type="datetimeFigureOut">
              <a:rPr lang="pt-BR" smtClean="0"/>
              <a:t>13/08/2021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D1D3B0-396E-4262-81CC-83D8C82016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021795-2A70-44F4-B75B-F89C31FD8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4F811-5123-4EF7-9555-4105F3DCC3CC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869414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E10A54-2F0F-4821-8B5D-083F7D21FD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D43FBD-C53A-4050-B560-EF83CD089F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8FB80C-554C-440B-BDEC-DF5329A856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3B7204-8C39-4ACF-95A3-B9E2C4E619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EBD4A-163E-4197-90A8-1D6C46DFD578}" type="datetimeFigureOut">
              <a:rPr lang="pt-BR" smtClean="0"/>
              <a:t>13/08/2021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812305-446C-4032-9E49-73FC708961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F34758-CEBE-4C08-812E-0F7C0A7441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4F811-5123-4EF7-9555-4105F3DCC3CC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021757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C28FB5-454F-46BD-BE86-AE5F7E71ED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658A8C-1BF1-4C86-89FE-6F5899737E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3B3063-7A87-4855-8E08-50520FC11C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4F34B5-688B-41D4-8DD7-BCAA07CE16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47699C-4510-4428-928B-F05D1A2DF6A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99632B9-8329-4041-B61A-7448870763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EBD4A-163E-4197-90A8-1D6C46DFD578}" type="datetimeFigureOut">
              <a:rPr lang="pt-BR" smtClean="0"/>
              <a:t>13/08/2021</a:t>
            </a:fld>
            <a:endParaRPr lang="pt-B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91068F2-E2C2-49DC-9206-ACE869DC80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4C88447-1A79-4FBA-9843-85F0130831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4F811-5123-4EF7-9555-4105F3DCC3CC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38442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D1B87-8EEE-47DF-BE7C-61B1C5CC3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C163E8C-21DA-479B-A542-28836A0977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EBD4A-163E-4197-90A8-1D6C46DFD578}" type="datetimeFigureOut">
              <a:rPr lang="pt-BR" smtClean="0"/>
              <a:t>13/08/2021</a:t>
            </a:fld>
            <a:endParaRPr lang="pt-B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B8A7BD-96E8-4FCE-B656-608E068E71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C23406-C613-4C8B-B2F2-9BB79EDA2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4F811-5123-4EF7-9555-4105F3DCC3CC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993734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D40315C-4729-4E5B-B836-609EB19744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EBD4A-163E-4197-90A8-1D6C46DFD578}" type="datetimeFigureOut">
              <a:rPr lang="pt-BR" smtClean="0"/>
              <a:t>13/08/2021</a:t>
            </a:fld>
            <a:endParaRPr lang="pt-B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6DBA912-0560-4BB4-AF02-4C8709DD16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0CFF41-0130-466B-8235-DBFAEEBF00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4F811-5123-4EF7-9555-4105F3DCC3CC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274215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48253C-4D7D-4965-9B46-218CD676EC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0453F0-6AD3-4A6F-976A-C95E6FBE0F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5ECA12-64C3-4337-8A2E-B0F18CB98F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D7218A-9F02-47D6-B14C-158C288347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EBD4A-163E-4197-90A8-1D6C46DFD578}" type="datetimeFigureOut">
              <a:rPr lang="pt-BR" smtClean="0"/>
              <a:t>13/08/2021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C3594C-63AF-43C5-8025-41B50CA4BF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C1D2AA-FBC4-49CD-ACA4-9F51DEBFC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4F811-5123-4EF7-9555-4105F3DCC3CC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86275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FFC1BE-D674-4BF8-9E20-B34FADA066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BB562F2-442F-493C-8297-A0BA966BBAD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F748BD-F217-4789-8DAC-D3BD51A4B2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5E7EB9-9464-4498-AD34-F1A586249B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EBD4A-163E-4197-90A8-1D6C46DFD578}" type="datetimeFigureOut">
              <a:rPr lang="pt-BR" smtClean="0"/>
              <a:t>13/08/2021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7F2332-C8E9-43B8-B5D1-B2815742CA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AEB05C-5A26-4D09-803B-978E2E79D4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4F811-5123-4EF7-9555-4105F3DCC3CC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935455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2E00F93-A93A-4822-8DFB-EC6F5EF510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9A4697-765C-4262-8D37-BEFE26368E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E02054-9A03-462F-89CA-7AD88460CA4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CEBD4A-163E-4197-90A8-1D6C46DFD578}" type="datetimeFigureOut">
              <a:rPr lang="pt-BR" smtClean="0"/>
              <a:t>13/08/2021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BA5C42-4EE1-4BA7-AEE0-C2778EB82E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36E108-A393-4567-8832-537756ECC9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84F811-5123-4EF7-9555-4105F3DCC3CC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203228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.jpg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wmf"/><Relationship Id="rId7" Type="http://schemas.openxmlformats.org/officeDocument/2006/relationships/image" Target="../media/image27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26.wmf"/><Relationship Id="rId4" Type="http://schemas.openxmlformats.org/officeDocument/2006/relationships/oleObject" Target="../embeddings/oleObject2.bin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17" descr="Mulher sorrindo com celular na mão&#10;&#10;Descrição gerada automa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82890" y="340636"/>
            <a:ext cx="218548" cy="2489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17"/>
          <p:cNvPicPr preferRelativeResize="0"/>
          <p:nvPr/>
        </p:nvPicPr>
        <p:blipFill rotWithShape="1">
          <a:blip r:embed="rId5">
            <a:alphaModFix/>
          </a:blip>
          <a:srcRect l="71561" t="29138" r="14198" b="37660"/>
          <a:stretch/>
        </p:blipFill>
        <p:spPr>
          <a:xfrm>
            <a:off x="252258" y="301556"/>
            <a:ext cx="258705" cy="301167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17"/>
          <p:cNvSpPr/>
          <p:nvPr/>
        </p:nvSpPr>
        <p:spPr>
          <a:xfrm rot="-5400000">
            <a:off x="6186717" y="852711"/>
            <a:ext cx="6858000" cy="5152572"/>
          </a:xfrm>
          <a:prstGeom prst="flowChartManualInpu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7" name="Google Shape;147;p17"/>
          <p:cNvPicPr preferRelativeResize="0"/>
          <p:nvPr/>
        </p:nvPicPr>
        <p:blipFill rotWithShape="1">
          <a:blip r:embed="rId6">
            <a:alphaModFix/>
          </a:blip>
          <a:srcRect l="80191" b="8647"/>
          <a:stretch/>
        </p:blipFill>
        <p:spPr>
          <a:xfrm>
            <a:off x="9877916" y="-169000"/>
            <a:ext cx="2415072" cy="6264999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7"/>
          <p:cNvSpPr txBox="1"/>
          <p:nvPr/>
        </p:nvSpPr>
        <p:spPr>
          <a:xfrm>
            <a:off x="9105815" y="220989"/>
            <a:ext cx="2789546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b="1" i="0" u="none" strike="noStrike" cap="none">
                <a:solidFill>
                  <a:srgbClr val="4E4E4E"/>
                </a:solidFill>
                <a:latin typeface="Montserrat"/>
                <a:ea typeface="Montserrat"/>
                <a:cs typeface="Montserrat"/>
                <a:sym typeface="Montserrat"/>
              </a:rPr>
              <a:t>ALGARTELECOM.COM.BR</a:t>
            </a:r>
            <a:endParaRPr/>
          </a:p>
        </p:txBody>
      </p:sp>
      <p:pic>
        <p:nvPicPr>
          <p:cNvPr id="149" name="Google Shape;149;p17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125892" y="1814336"/>
            <a:ext cx="2562131" cy="97486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17"/>
          <p:cNvSpPr txBox="1"/>
          <p:nvPr/>
        </p:nvSpPr>
        <p:spPr>
          <a:xfrm>
            <a:off x="9776928" y="3643013"/>
            <a:ext cx="2018400" cy="6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1">
                <a:solidFill>
                  <a:srgbClr val="4E4E4E"/>
                </a:solidFill>
                <a:latin typeface="Montserrat"/>
                <a:ea typeface="Montserrat"/>
                <a:cs typeface="Montserrat"/>
                <a:sym typeface="Montserrat"/>
              </a:rPr>
              <a:t>NOME DO ALGARIANO</a:t>
            </a:r>
            <a:endParaRPr/>
          </a:p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4E4E4E"/>
                </a:solidFill>
                <a:latin typeface="Montserrat"/>
                <a:ea typeface="Montserrat"/>
                <a:cs typeface="Montserrat"/>
                <a:sym typeface="Montserrat"/>
              </a:rPr>
              <a:t>CARGO</a:t>
            </a:r>
            <a:endParaRPr/>
          </a:p>
        </p:txBody>
      </p:sp>
      <p:sp>
        <p:nvSpPr>
          <p:cNvPr id="151" name="Google Shape;151;p17"/>
          <p:cNvSpPr txBox="1"/>
          <p:nvPr/>
        </p:nvSpPr>
        <p:spPr>
          <a:xfrm>
            <a:off x="9637309" y="4786562"/>
            <a:ext cx="22044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pt-BR" sz="1800" b="1">
                <a:solidFill>
                  <a:srgbClr val="4E4E4E"/>
                </a:solidFill>
                <a:latin typeface="Montserrat"/>
                <a:ea typeface="Montserrat"/>
                <a:cs typeface="Montserrat"/>
                <a:sym typeface="Montserrat"/>
              </a:rPr>
              <a:t>Automação ACI</a:t>
            </a:r>
            <a:endParaRPr sz="1800" b="1">
              <a:solidFill>
                <a:srgbClr val="4E4E4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rgbClr val="4E4E4E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1800">
              <a:solidFill>
                <a:srgbClr val="4E4E4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2" name="Google Shape;152;p17"/>
          <p:cNvSpPr txBox="1"/>
          <p:nvPr/>
        </p:nvSpPr>
        <p:spPr>
          <a:xfrm>
            <a:off x="8419204" y="6095999"/>
            <a:ext cx="3530134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TIC | ENTRETENIMENTO | AGRO</a:t>
            </a:r>
            <a:endParaRPr/>
          </a:p>
        </p:txBody>
      </p:sp>
      <p:sp>
        <p:nvSpPr>
          <p:cNvPr id="153" name="Google Shape;153;p17"/>
          <p:cNvSpPr/>
          <p:nvPr/>
        </p:nvSpPr>
        <p:spPr>
          <a:xfrm>
            <a:off x="8822100" y="3429000"/>
            <a:ext cx="4526700" cy="9507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4"/>
          <p:cNvSpPr txBox="1">
            <a:spLocks noGrp="1"/>
          </p:cNvSpPr>
          <p:nvPr>
            <p:ph type="title"/>
          </p:nvPr>
        </p:nvSpPr>
        <p:spPr>
          <a:xfrm>
            <a:off x="609600" y="648750"/>
            <a:ext cx="9787200" cy="5334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Introdução</a:t>
            </a:r>
            <a:endParaRPr dirty="0"/>
          </a:p>
        </p:txBody>
      </p:sp>
      <p:sp>
        <p:nvSpPr>
          <p:cNvPr id="210" name="Google Shape;210;p24"/>
          <p:cNvSpPr txBox="1"/>
          <p:nvPr/>
        </p:nvSpPr>
        <p:spPr>
          <a:xfrm>
            <a:off x="1839875" y="2007150"/>
            <a:ext cx="62175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00">
              <a:solidFill>
                <a:schemeClr val="dk1"/>
              </a:solidFill>
            </a:endParaRPr>
          </a:p>
        </p:txBody>
      </p:sp>
      <p:sp>
        <p:nvSpPr>
          <p:cNvPr id="211" name="Google Shape;211;p24"/>
          <p:cNvSpPr txBox="1"/>
          <p:nvPr/>
        </p:nvSpPr>
        <p:spPr>
          <a:xfrm>
            <a:off x="1839875" y="3741975"/>
            <a:ext cx="5104200" cy="9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13716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</p:txBody>
      </p:sp>
      <p:sp>
        <p:nvSpPr>
          <p:cNvPr id="212" name="Google Shape;212;p24"/>
          <p:cNvSpPr txBox="1"/>
          <p:nvPr/>
        </p:nvSpPr>
        <p:spPr>
          <a:xfrm>
            <a:off x="1708650" y="1287600"/>
            <a:ext cx="5560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latin typeface="Montserrat"/>
                <a:ea typeface="Montserrat"/>
                <a:cs typeface="Montserrat"/>
                <a:sym typeface="Montserrat"/>
              </a:rPr>
              <a:t>Estrutura de implementação</a:t>
            </a:r>
            <a:endParaRPr sz="1800" b="1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13" name="Google Shape;21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2842" y="2538150"/>
            <a:ext cx="10346325" cy="3935250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24"/>
          <p:cNvSpPr txBox="1"/>
          <p:nvPr/>
        </p:nvSpPr>
        <p:spPr>
          <a:xfrm>
            <a:off x="340813" y="1825500"/>
            <a:ext cx="11510400" cy="14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900">
                <a:solidFill>
                  <a:schemeClr val="dk1"/>
                </a:solidFill>
              </a:rPr>
              <a:t>O Front-end foi desenvolvido utilizando JavaScript e ReactJS e os parâmetros assinalados no front-end são passados para um arquivo vars que serve como parâmetro para o ansible criar os objetos no APIC. </a:t>
            </a:r>
            <a:endParaRPr sz="19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9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8"/>
          <p:cNvSpPr txBox="1">
            <a:spLocks noGrp="1"/>
          </p:cNvSpPr>
          <p:nvPr>
            <p:ph type="title"/>
          </p:nvPr>
        </p:nvSpPr>
        <p:spPr>
          <a:xfrm>
            <a:off x="609600" y="648750"/>
            <a:ext cx="9787200" cy="5334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ACI Automation</a:t>
            </a:r>
            <a:endParaRPr dirty="0"/>
          </a:p>
        </p:txBody>
      </p:sp>
      <p:sp>
        <p:nvSpPr>
          <p:cNvPr id="251" name="Google Shape;251;p28"/>
          <p:cNvSpPr txBox="1"/>
          <p:nvPr/>
        </p:nvSpPr>
        <p:spPr>
          <a:xfrm>
            <a:off x="1839875" y="2007150"/>
            <a:ext cx="62175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00">
              <a:solidFill>
                <a:schemeClr val="dk1"/>
              </a:solidFill>
            </a:endParaRPr>
          </a:p>
        </p:txBody>
      </p:sp>
      <p:sp>
        <p:nvSpPr>
          <p:cNvPr id="252" name="Google Shape;252;p28"/>
          <p:cNvSpPr txBox="1"/>
          <p:nvPr/>
        </p:nvSpPr>
        <p:spPr>
          <a:xfrm>
            <a:off x="1839875" y="3741975"/>
            <a:ext cx="5104200" cy="9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13716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</p:txBody>
      </p:sp>
      <p:sp>
        <p:nvSpPr>
          <p:cNvPr id="254" name="Google Shape;254;p28"/>
          <p:cNvSpPr txBox="1"/>
          <p:nvPr/>
        </p:nvSpPr>
        <p:spPr>
          <a:xfrm>
            <a:off x="340813" y="1825500"/>
            <a:ext cx="11510400" cy="520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lang="pt-BR" sz="1900" dirty="0">
                <a:solidFill>
                  <a:schemeClr val="dk1"/>
                </a:solidFill>
              </a:rPr>
              <a:t>Automação dos Objetos repetitivos (Portal Web)</a:t>
            </a:r>
            <a:endParaRPr sz="1900" dirty="0">
              <a:solidFill>
                <a:schemeClr val="dk1"/>
              </a:solidFill>
            </a:endParaRPr>
          </a:p>
        </p:txBody>
      </p:sp>
      <p:pic>
        <p:nvPicPr>
          <p:cNvPr id="255" name="Google Shape;25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075" y="3156754"/>
            <a:ext cx="11787892" cy="3340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3"/>
          <p:cNvSpPr txBox="1">
            <a:spLocks noGrp="1"/>
          </p:cNvSpPr>
          <p:nvPr>
            <p:ph type="title"/>
          </p:nvPr>
        </p:nvSpPr>
        <p:spPr>
          <a:xfrm>
            <a:off x="569850" y="1111929"/>
            <a:ext cx="9787200" cy="5334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pt-BR" sz="3000" dirty="0"/>
            </a:br>
            <a:br>
              <a:rPr lang="pt-BR" sz="3000" dirty="0"/>
            </a:br>
            <a:r>
              <a:rPr lang="pt-BR" sz="3000" dirty="0"/>
              <a:t>Evolução do Projeto		        						</a:t>
            </a:r>
            <a:endParaRPr sz="3000" dirty="0"/>
          </a:p>
        </p:txBody>
      </p:sp>
      <p:sp>
        <p:nvSpPr>
          <p:cNvPr id="293" name="Google Shape;293;p33"/>
          <p:cNvSpPr txBox="1"/>
          <p:nvPr/>
        </p:nvSpPr>
        <p:spPr>
          <a:xfrm>
            <a:off x="1708650" y="1287600"/>
            <a:ext cx="9560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latin typeface="Montserrat"/>
                <a:ea typeface="Montserrat"/>
                <a:cs typeface="Montserrat"/>
                <a:sym typeface="Montserrat"/>
              </a:rPr>
              <a:t>Etapas e seus Objetos</a:t>
            </a:r>
            <a:endParaRPr sz="1800"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" name="Google Shape;360;p39">
            <a:extLst>
              <a:ext uri="{FF2B5EF4-FFF2-40B4-BE49-F238E27FC236}">
                <a16:creationId xmlns:a16="http://schemas.microsoft.com/office/drawing/2014/main" id="{C968F9F0-C38F-44E1-9F3C-6567FB7AD348}"/>
              </a:ext>
            </a:extLst>
          </p:cNvPr>
          <p:cNvSpPr txBox="1"/>
          <p:nvPr/>
        </p:nvSpPr>
        <p:spPr>
          <a:xfrm>
            <a:off x="1249025" y="2098625"/>
            <a:ext cx="1174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latin typeface="Montserrat"/>
                <a:ea typeface="Montserrat"/>
                <a:cs typeface="Montserrat"/>
                <a:sym typeface="Montserrat"/>
              </a:rPr>
              <a:t>Etapa l</a:t>
            </a:r>
            <a:endParaRPr sz="1800"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" name="Google Shape;361;p39">
            <a:extLst>
              <a:ext uri="{FF2B5EF4-FFF2-40B4-BE49-F238E27FC236}">
                <a16:creationId xmlns:a16="http://schemas.microsoft.com/office/drawing/2014/main" id="{25584712-4432-4874-A246-2F37D9675AA9}"/>
              </a:ext>
            </a:extLst>
          </p:cNvPr>
          <p:cNvSpPr/>
          <p:nvPr/>
        </p:nvSpPr>
        <p:spPr>
          <a:xfrm>
            <a:off x="501425" y="2560325"/>
            <a:ext cx="2670000" cy="30174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 b="1"/>
              <a:t>Tenant</a:t>
            </a:r>
            <a:endParaRPr sz="22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 b="1"/>
              <a:t>VRF</a:t>
            </a:r>
            <a:endParaRPr sz="22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 b="1"/>
              <a:t>EPG</a:t>
            </a:r>
            <a:endParaRPr sz="22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 b="1"/>
              <a:t>BD</a:t>
            </a:r>
            <a:endParaRPr sz="22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 b="1"/>
              <a:t>AP</a:t>
            </a:r>
            <a:endParaRPr sz="2200" b="1"/>
          </a:p>
        </p:txBody>
      </p:sp>
      <p:sp>
        <p:nvSpPr>
          <p:cNvPr id="14" name="Google Shape;362;p39">
            <a:extLst>
              <a:ext uri="{FF2B5EF4-FFF2-40B4-BE49-F238E27FC236}">
                <a16:creationId xmlns:a16="http://schemas.microsoft.com/office/drawing/2014/main" id="{F861287D-6B09-4B64-8662-F170D4A82C12}"/>
              </a:ext>
            </a:extLst>
          </p:cNvPr>
          <p:cNvSpPr txBox="1"/>
          <p:nvPr/>
        </p:nvSpPr>
        <p:spPr>
          <a:xfrm>
            <a:off x="4089750" y="2098625"/>
            <a:ext cx="1174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latin typeface="Montserrat"/>
                <a:ea typeface="Montserrat"/>
                <a:cs typeface="Montserrat"/>
                <a:sym typeface="Montserrat"/>
              </a:rPr>
              <a:t>Etapa ll</a:t>
            </a:r>
            <a:endParaRPr sz="1800"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" name="Google Shape;363;p39">
            <a:extLst>
              <a:ext uri="{FF2B5EF4-FFF2-40B4-BE49-F238E27FC236}">
                <a16:creationId xmlns:a16="http://schemas.microsoft.com/office/drawing/2014/main" id="{5FD8B1F6-6BF2-41C3-9A16-82C46737E494}"/>
              </a:ext>
            </a:extLst>
          </p:cNvPr>
          <p:cNvSpPr txBox="1"/>
          <p:nvPr/>
        </p:nvSpPr>
        <p:spPr>
          <a:xfrm>
            <a:off x="6927450" y="2138250"/>
            <a:ext cx="1174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latin typeface="Montserrat"/>
                <a:ea typeface="Montserrat"/>
                <a:cs typeface="Montserrat"/>
                <a:sym typeface="Montserrat"/>
              </a:rPr>
              <a:t>Etapa lll</a:t>
            </a:r>
            <a:endParaRPr sz="1800"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" name="Google Shape;364;p39">
            <a:extLst>
              <a:ext uri="{FF2B5EF4-FFF2-40B4-BE49-F238E27FC236}">
                <a16:creationId xmlns:a16="http://schemas.microsoft.com/office/drawing/2014/main" id="{8ADB0F03-D169-4D24-BC35-D84704257886}"/>
              </a:ext>
            </a:extLst>
          </p:cNvPr>
          <p:cNvSpPr txBox="1"/>
          <p:nvPr/>
        </p:nvSpPr>
        <p:spPr>
          <a:xfrm>
            <a:off x="9707575" y="2138250"/>
            <a:ext cx="1296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latin typeface="Montserrat"/>
                <a:ea typeface="Montserrat"/>
                <a:cs typeface="Montserrat"/>
                <a:sym typeface="Montserrat"/>
              </a:rPr>
              <a:t>Etapa lV</a:t>
            </a:r>
            <a:endParaRPr sz="1800"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" name="Google Shape;365;p39">
            <a:extLst>
              <a:ext uri="{FF2B5EF4-FFF2-40B4-BE49-F238E27FC236}">
                <a16:creationId xmlns:a16="http://schemas.microsoft.com/office/drawing/2014/main" id="{91C3D41F-3B89-47E1-B61F-A0A2AD01CCAE}"/>
              </a:ext>
            </a:extLst>
          </p:cNvPr>
          <p:cNvSpPr/>
          <p:nvPr/>
        </p:nvSpPr>
        <p:spPr>
          <a:xfrm>
            <a:off x="3342150" y="2560325"/>
            <a:ext cx="2670000" cy="30174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 b="1"/>
              <a:t>Domain</a:t>
            </a:r>
            <a:endParaRPr sz="22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200">
                <a:solidFill>
                  <a:schemeClr val="dk1"/>
                </a:solidFill>
              </a:rPr>
              <a:t>VLAN Pool</a:t>
            </a:r>
            <a:endParaRPr sz="2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200">
                <a:solidFill>
                  <a:schemeClr val="dk1"/>
                </a:solidFill>
              </a:rPr>
              <a:t>AAEP</a:t>
            </a:r>
            <a:endParaRPr sz="2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200">
                <a:solidFill>
                  <a:schemeClr val="dk1"/>
                </a:solidFill>
              </a:rPr>
              <a:t>IPG</a:t>
            </a:r>
            <a:endParaRPr sz="2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200">
                <a:solidFill>
                  <a:schemeClr val="dk1"/>
                </a:solidFill>
              </a:rPr>
              <a:t>Interface Profile</a:t>
            </a:r>
            <a:endParaRPr sz="2200"/>
          </a:p>
        </p:txBody>
      </p:sp>
      <p:sp>
        <p:nvSpPr>
          <p:cNvPr id="18" name="Google Shape;366;p39">
            <a:extLst>
              <a:ext uri="{FF2B5EF4-FFF2-40B4-BE49-F238E27FC236}">
                <a16:creationId xmlns:a16="http://schemas.microsoft.com/office/drawing/2014/main" id="{BC9AF628-6243-41E6-9DDD-BB7CED09A872}"/>
              </a:ext>
            </a:extLst>
          </p:cNvPr>
          <p:cNvSpPr/>
          <p:nvPr/>
        </p:nvSpPr>
        <p:spPr>
          <a:xfrm>
            <a:off x="6216425" y="2560325"/>
            <a:ext cx="2670000" cy="30174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/>
              <a:t>L3Out</a:t>
            </a:r>
            <a:endParaRPr sz="2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/>
              <a:t>Contracts</a:t>
            </a:r>
            <a:endParaRPr sz="2200"/>
          </a:p>
        </p:txBody>
      </p:sp>
      <p:sp>
        <p:nvSpPr>
          <p:cNvPr id="19" name="Google Shape;367;p39">
            <a:extLst>
              <a:ext uri="{FF2B5EF4-FFF2-40B4-BE49-F238E27FC236}">
                <a16:creationId xmlns:a16="http://schemas.microsoft.com/office/drawing/2014/main" id="{A03CA45D-0995-490A-AA24-8B42753A46FB}"/>
              </a:ext>
            </a:extLst>
          </p:cNvPr>
          <p:cNvSpPr/>
          <p:nvPr/>
        </p:nvSpPr>
        <p:spPr>
          <a:xfrm>
            <a:off x="9035825" y="2560325"/>
            <a:ext cx="2670000" cy="30174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/>
              <a:t>Switch Profile</a:t>
            </a:r>
            <a:endParaRPr sz="22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4"/>
          <p:cNvSpPr txBox="1">
            <a:spLocks noGrp="1"/>
          </p:cNvSpPr>
          <p:nvPr>
            <p:ph type="title"/>
          </p:nvPr>
        </p:nvSpPr>
        <p:spPr>
          <a:xfrm>
            <a:off x="609600" y="1189437"/>
            <a:ext cx="9787200" cy="5334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 dirty="0"/>
              <a:t>Evolução do Projeto		        						</a:t>
            </a:r>
            <a:endParaRPr dirty="0"/>
          </a:p>
        </p:txBody>
      </p:sp>
      <p:sp>
        <p:nvSpPr>
          <p:cNvPr id="308" name="Google Shape;308;p34"/>
          <p:cNvSpPr txBox="1"/>
          <p:nvPr/>
        </p:nvSpPr>
        <p:spPr>
          <a:xfrm>
            <a:off x="1839875" y="2007150"/>
            <a:ext cx="62175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00">
              <a:solidFill>
                <a:schemeClr val="dk1"/>
              </a:solidFill>
            </a:endParaRPr>
          </a:p>
        </p:txBody>
      </p:sp>
      <p:sp>
        <p:nvSpPr>
          <p:cNvPr id="309" name="Google Shape;309;p34"/>
          <p:cNvSpPr txBox="1"/>
          <p:nvPr/>
        </p:nvSpPr>
        <p:spPr>
          <a:xfrm>
            <a:off x="1839875" y="3741975"/>
            <a:ext cx="5104200" cy="9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13716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</p:txBody>
      </p:sp>
      <p:sp>
        <p:nvSpPr>
          <p:cNvPr id="310" name="Google Shape;310;p34"/>
          <p:cNvSpPr txBox="1"/>
          <p:nvPr/>
        </p:nvSpPr>
        <p:spPr>
          <a:xfrm>
            <a:off x="1708650" y="1287600"/>
            <a:ext cx="9560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latin typeface="Montserrat"/>
                <a:ea typeface="Montserrat"/>
                <a:cs typeface="Montserrat"/>
                <a:sym typeface="Montserrat"/>
              </a:rPr>
              <a:t>Etapa I: Tenant</a:t>
            </a:r>
            <a:endParaRPr sz="1800"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1" name="Google Shape;311;p34"/>
          <p:cNvSpPr txBox="1"/>
          <p:nvPr/>
        </p:nvSpPr>
        <p:spPr>
          <a:xfrm>
            <a:off x="340813" y="1825500"/>
            <a:ext cx="11510400" cy="14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lang="pt-BR" sz="1900">
                <a:solidFill>
                  <a:schemeClr val="dk1"/>
                </a:solidFill>
              </a:rPr>
              <a:t>É um container lógico para políticas da aplicação que possibilita ao administrador exercer controle de acesso baseados no domínio.</a:t>
            </a:r>
            <a:endParaRPr sz="1900">
              <a:solidFill>
                <a:schemeClr val="dk1"/>
              </a:solidFill>
            </a:endParaRPr>
          </a:p>
          <a:p>
            <a:pPr marL="45720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lang="pt-BR" sz="1900">
                <a:solidFill>
                  <a:schemeClr val="dk1"/>
                </a:solidFill>
              </a:rPr>
              <a:t>Tenants podem ser clientes, BUs, grupos que possuem administrações separados e fluxo de dados.</a:t>
            </a:r>
            <a:endParaRPr sz="1900">
              <a:solidFill>
                <a:schemeClr val="dk1"/>
              </a:solidFill>
            </a:endParaRPr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lang="pt-BR" sz="1900">
                <a:solidFill>
                  <a:schemeClr val="dk1"/>
                </a:solidFill>
              </a:rPr>
              <a:t>Cria uma instância exclusiva para o cliente ou projeto.</a:t>
            </a:r>
            <a:endParaRPr sz="1900">
              <a:solidFill>
                <a:schemeClr val="dk1"/>
              </a:solidFill>
            </a:endParaRPr>
          </a:p>
        </p:txBody>
      </p:sp>
      <p:sp>
        <p:nvSpPr>
          <p:cNvPr id="312" name="Google Shape;312;p34"/>
          <p:cNvSpPr txBox="1"/>
          <p:nvPr/>
        </p:nvSpPr>
        <p:spPr>
          <a:xfrm>
            <a:off x="1708650" y="3357825"/>
            <a:ext cx="9560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latin typeface="Montserrat"/>
                <a:ea typeface="Montserrat"/>
                <a:cs typeface="Montserrat"/>
                <a:sym typeface="Montserrat"/>
              </a:rPr>
              <a:t>Etapa I: VRF</a:t>
            </a:r>
            <a:endParaRPr sz="1800"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3" name="Google Shape;313;p34"/>
          <p:cNvSpPr txBox="1"/>
          <p:nvPr/>
        </p:nvSpPr>
        <p:spPr>
          <a:xfrm>
            <a:off x="340813" y="3970575"/>
            <a:ext cx="11510400" cy="14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lang="pt-BR" sz="1900">
                <a:solidFill>
                  <a:schemeClr val="dk1"/>
                </a:solidFill>
              </a:rPr>
              <a:t>Fornece isolamento de IP para os tenants.</a:t>
            </a:r>
            <a:endParaRPr sz="1900">
              <a:solidFill>
                <a:schemeClr val="dk1"/>
              </a:solidFill>
            </a:endParaRPr>
          </a:p>
          <a:p>
            <a:pPr marL="45720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lang="pt-BR" sz="1900">
                <a:solidFill>
                  <a:schemeClr val="dk1"/>
                </a:solidFill>
              </a:rPr>
              <a:t>Todos os endpoints dentro do VRF tem um endereço IP único para que seja possível enviar pacotes diretamente entre os dispositivos, se a política permitir.</a:t>
            </a:r>
            <a:endParaRPr sz="1900">
              <a:solidFill>
                <a:schemeClr val="dk1"/>
              </a:solidFill>
            </a:endParaRPr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lang="pt-BR" sz="1900">
                <a:solidFill>
                  <a:schemeClr val="dk1"/>
                </a:solidFill>
              </a:rPr>
              <a:t>Cria uma instância de roteamento</a:t>
            </a:r>
            <a:endParaRPr sz="19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5"/>
          <p:cNvSpPr txBox="1"/>
          <p:nvPr/>
        </p:nvSpPr>
        <p:spPr>
          <a:xfrm>
            <a:off x="1839875" y="2007150"/>
            <a:ext cx="62175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00">
              <a:solidFill>
                <a:schemeClr val="dk1"/>
              </a:solidFill>
            </a:endParaRPr>
          </a:p>
        </p:txBody>
      </p:sp>
      <p:sp>
        <p:nvSpPr>
          <p:cNvPr id="321" name="Google Shape;321;p35"/>
          <p:cNvSpPr txBox="1"/>
          <p:nvPr/>
        </p:nvSpPr>
        <p:spPr>
          <a:xfrm>
            <a:off x="1839875" y="3741975"/>
            <a:ext cx="5104200" cy="9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13716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</p:txBody>
      </p:sp>
      <p:sp>
        <p:nvSpPr>
          <p:cNvPr id="322" name="Google Shape;322;p35"/>
          <p:cNvSpPr txBox="1"/>
          <p:nvPr/>
        </p:nvSpPr>
        <p:spPr>
          <a:xfrm>
            <a:off x="1708650" y="1287600"/>
            <a:ext cx="9560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latin typeface="Montserrat"/>
                <a:ea typeface="Montserrat"/>
                <a:cs typeface="Montserrat"/>
                <a:sym typeface="Montserrat"/>
              </a:rPr>
              <a:t>Etapa I: EPG</a:t>
            </a:r>
            <a:endParaRPr sz="1800"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3" name="Google Shape;323;p35"/>
          <p:cNvSpPr txBox="1"/>
          <p:nvPr/>
        </p:nvSpPr>
        <p:spPr>
          <a:xfrm>
            <a:off x="340813" y="1825500"/>
            <a:ext cx="115104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lang="pt-BR" sz="1900">
                <a:solidFill>
                  <a:schemeClr val="dk1"/>
                </a:solidFill>
              </a:rPr>
              <a:t>É um grupo de endpoints que necessitam de serviços e políticas comuns.</a:t>
            </a:r>
            <a:endParaRPr sz="1900">
              <a:solidFill>
                <a:schemeClr val="dk1"/>
              </a:solidFill>
            </a:endParaRPr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lang="pt-BR" sz="1900">
                <a:solidFill>
                  <a:schemeClr val="dk1"/>
                </a:solidFill>
              </a:rPr>
              <a:t>Cria um segmento exclusivo para um grupo de dispositivos dentro do BD.</a:t>
            </a:r>
            <a:endParaRPr sz="1900">
              <a:solidFill>
                <a:schemeClr val="dk1"/>
              </a:solidFill>
            </a:endParaRPr>
          </a:p>
        </p:txBody>
      </p:sp>
      <p:sp>
        <p:nvSpPr>
          <p:cNvPr id="324" name="Google Shape;324;p35"/>
          <p:cNvSpPr txBox="1"/>
          <p:nvPr/>
        </p:nvSpPr>
        <p:spPr>
          <a:xfrm>
            <a:off x="1708650" y="2595825"/>
            <a:ext cx="9560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latin typeface="Montserrat"/>
                <a:ea typeface="Montserrat"/>
                <a:cs typeface="Montserrat"/>
                <a:sym typeface="Montserrat"/>
              </a:rPr>
              <a:t>Etapa I: BD</a:t>
            </a:r>
            <a:endParaRPr sz="1800"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5" name="Google Shape;325;p35"/>
          <p:cNvSpPr txBox="1"/>
          <p:nvPr/>
        </p:nvSpPr>
        <p:spPr>
          <a:xfrm>
            <a:off x="340813" y="3208575"/>
            <a:ext cx="11510400" cy="164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lang="pt-BR" sz="1900">
                <a:solidFill>
                  <a:schemeClr val="dk1"/>
                </a:solidFill>
              </a:rPr>
              <a:t>O Bridge Domain é a representação lógica de um domínio de encaminhamento de dados dentro do </a:t>
            </a:r>
            <a:r>
              <a:rPr lang="pt-BR" sz="1900" i="1">
                <a:solidFill>
                  <a:schemeClr val="dk1"/>
                </a:solidFill>
              </a:rPr>
              <a:t>fabric</a:t>
            </a:r>
            <a:r>
              <a:rPr lang="pt-BR" sz="1900">
                <a:solidFill>
                  <a:schemeClr val="dk1"/>
                </a:solidFill>
              </a:rPr>
              <a:t>.</a:t>
            </a:r>
            <a:endParaRPr sz="1900">
              <a:solidFill>
                <a:schemeClr val="dk1"/>
              </a:solidFill>
            </a:endParaRPr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lang="pt-BR" sz="1900">
                <a:solidFill>
                  <a:schemeClr val="dk1"/>
                </a:solidFill>
              </a:rPr>
              <a:t>Refere-se a um container que comporta múltiplas sub-redes além de fazer referência a porta de entrada de sub-redes.</a:t>
            </a:r>
            <a:endParaRPr sz="1900">
              <a:solidFill>
                <a:schemeClr val="dk1"/>
              </a:solidFill>
            </a:endParaRPr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lang="pt-BR" sz="1900">
                <a:solidFill>
                  <a:schemeClr val="dk1"/>
                </a:solidFill>
              </a:rPr>
              <a:t>Cria uma instância de switching.</a:t>
            </a:r>
            <a:endParaRPr sz="1900">
              <a:solidFill>
                <a:schemeClr val="dk1"/>
              </a:solidFill>
            </a:endParaRPr>
          </a:p>
        </p:txBody>
      </p:sp>
      <p:sp>
        <p:nvSpPr>
          <p:cNvPr id="326" name="Google Shape;326;p35"/>
          <p:cNvSpPr txBox="1"/>
          <p:nvPr/>
        </p:nvSpPr>
        <p:spPr>
          <a:xfrm>
            <a:off x="1800800" y="4846225"/>
            <a:ext cx="9560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latin typeface="Montserrat"/>
                <a:ea typeface="Montserrat"/>
                <a:cs typeface="Montserrat"/>
                <a:sym typeface="Montserrat"/>
              </a:rPr>
              <a:t>Etapa I: AP</a:t>
            </a:r>
            <a:endParaRPr sz="1800"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7" name="Google Shape;327;p35"/>
          <p:cNvSpPr txBox="1"/>
          <p:nvPr/>
        </p:nvSpPr>
        <p:spPr>
          <a:xfrm>
            <a:off x="432963" y="5458975"/>
            <a:ext cx="115104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lang="pt-BR" sz="1900">
                <a:solidFill>
                  <a:schemeClr val="dk1"/>
                </a:solidFill>
              </a:rPr>
              <a:t>Container lógico para múltiplos hosts sejam eles físicos ou virtuais.</a:t>
            </a:r>
            <a:endParaRPr sz="1900">
              <a:solidFill>
                <a:schemeClr val="dk1"/>
              </a:solidFill>
            </a:endParaRPr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lang="pt-BR" sz="1900">
                <a:solidFill>
                  <a:schemeClr val="dk1"/>
                </a:solidFill>
              </a:rPr>
              <a:t>Define as políticas, serviços e relações entre os Endpoint Groups (EPGs).</a:t>
            </a:r>
            <a:endParaRPr sz="1900">
              <a:solidFill>
                <a:schemeClr val="dk1"/>
              </a:solidFill>
            </a:endParaRPr>
          </a:p>
        </p:txBody>
      </p:sp>
      <p:sp>
        <p:nvSpPr>
          <p:cNvPr id="11" name="Google Shape;307;p34">
            <a:extLst>
              <a:ext uri="{FF2B5EF4-FFF2-40B4-BE49-F238E27FC236}">
                <a16:creationId xmlns:a16="http://schemas.microsoft.com/office/drawing/2014/main" id="{DF790AE6-2440-4236-AD60-1BBA4068FAF3}"/>
              </a:ext>
            </a:extLst>
          </p:cNvPr>
          <p:cNvSpPr txBox="1">
            <a:spLocks/>
          </p:cNvSpPr>
          <p:nvPr/>
        </p:nvSpPr>
        <p:spPr>
          <a:xfrm>
            <a:off x="609600" y="1189437"/>
            <a:ext cx="9787200" cy="533400"/>
          </a:xfrm>
          <a:prstGeom prst="rect">
            <a:avLst/>
          </a:prstGeom>
        </p:spPr>
        <p:txBody>
          <a:bodyPr spcFirstLastPara="1" vert="horz" wrap="square" lIns="91425" tIns="45700" rIns="91425" bIns="457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pt-BR" sz="3000" dirty="0"/>
              <a:t>Evolução do Projeto		        						</a:t>
            </a:r>
            <a:endParaRPr lang="pt-BR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36"/>
          <p:cNvSpPr txBox="1">
            <a:spLocks noGrp="1"/>
          </p:cNvSpPr>
          <p:nvPr>
            <p:ph type="title"/>
          </p:nvPr>
        </p:nvSpPr>
        <p:spPr>
          <a:xfrm>
            <a:off x="2255515" y="648750"/>
            <a:ext cx="9787200" cy="5334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</a:t>
            </a:r>
            <a:r>
              <a:rPr lang="pt-BR" dirty="0"/>
              <a:t>strutura de objetos ACI</a:t>
            </a:r>
            <a:endParaRPr dirty="0"/>
          </a:p>
        </p:txBody>
      </p:sp>
      <p:sp>
        <p:nvSpPr>
          <p:cNvPr id="334" name="Google Shape;334;p36"/>
          <p:cNvSpPr txBox="1"/>
          <p:nvPr/>
        </p:nvSpPr>
        <p:spPr>
          <a:xfrm>
            <a:off x="1509288" y="1285350"/>
            <a:ext cx="5560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latin typeface="Montserrat"/>
                <a:ea typeface="Montserrat"/>
                <a:cs typeface="Montserrat"/>
                <a:sym typeface="Montserrat"/>
              </a:rPr>
              <a:t>Funcionamento objetos etapa I</a:t>
            </a:r>
            <a:endParaRPr sz="1800" b="1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35" name="Google Shape;335;p36"/>
          <p:cNvPicPr preferRelativeResize="0"/>
          <p:nvPr/>
        </p:nvPicPr>
        <p:blipFill rotWithShape="1">
          <a:blip r:embed="rId3">
            <a:alphaModFix/>
          </a:blip>
          <a:srcRect l="3587" t="4329" r="5371" b="8562"/>
          <a:stretch/>
        </p:blipFill>
        <p:spPr>
          <a:xfrm>
            <a:off x="2216726" y="1747050"/>
            <a:ext cx="7758549" cy="4997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37"/>
          <p:cNvSpPr txBox="1"/>
          <p:nvPr/>
        </p:nvSpPr>
        <p:spPr>
          <a:xfrm>
            <a:off x="1708650" y="1287600"/>
            <a:ext cx="9560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latin typeface="Montserrat"/>
                <a:ea typeface="Montserrat"/>
                <a:cs typeface="Montserrat"/>
                <a:sym typeface="Montserrat"/>
              </a:rPr>
              <a:t>Objetos etapa I</a:t>
            </a:r>
            <a:endParaRPr sz="1800"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3" name="Google Shape;343;p37"/>
          <p:cNvSpPr txBox="1"/>
          <p:nvPr/>
        </p:nvSpPr>
        <p:spPr>
          <a:xfrm>
            <a:off x="1249025" y="2098625"/>
            <a:ext cx="1174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latin typeface="Montserrat"/>
                <a:ea typeface="Montserrat"/>
                <a:cs typeface="Montserrat"/>
                <a:sym typeface="Montserrat"/>
              </a:rPr>
              <a:t>Etapa l</a:t>
            </a:r>
            <a:endParaRPr sz="1800"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4" name="Google Shape;344;p37"/>
          <p:cNvSpPr/>
          <p:nvPr/>
        </p:nvSpPr>
        <p:spPr>
          <a:xfrm>
            <a:off x="501425" y="2560325"/>
            <a:ext cx="2670000" cy="30174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/>
              <a:t>Tenant</a:t>
            </a:r>
            <a:endParaRPr sz="2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/>
              <a:t>VRF</a:t>
            </a:r>
            <a:endParaRPr sz="2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/>
              <a:t>EPG</a:t>
            </a:r>
            <a:endParaRPr sz="2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/>
              <a:t>BD</a:t>
            </a:r>
            <a:endParaRPr sz="2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/>
              <a:t>AP</a:t>
            </a:r>
            <a:endParaRPr sz="2200"/>
          </a:p>
        </p:txBody>
      </p:sp>
      <p:graphicFrame>
        <p:nvGraphicFramePr>
          <p:cNvPr id="345" name="Google Shape;345;p37"/>
          <p:cNvGraphicFramePr/>
          <p:nvPr/>
        </p:nvGraphicFramePr>
        <p:xfrm>
          <a:off x="3613375" y="2226625"/>
          <a:ext cx="8092475" cy="409761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757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35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729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/>
                        <a:t>Tenant</a:t>
                      </a:r>
                      <a:endParaRPr sz="18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/>
                        <a:t>Unidade de isolamento do ponto de vista da política, mas que não representa uma rede privada.</a:t>
                      </a:r>
                      <a:endParaRPr sz="180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729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/>
                        <a:t>VRF</a:t>
                      </a:r>
                      <a:endParaRPr sz="18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/>
                        <a:t>Virtual Routing and Forwarding (VRF) é uma rede de tenants.</a:t>
                      </a:r>
                      <a:endParaRPr sz="180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729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/>
                        <a:t>EPG</a:t>
                      </a:r>
                      <a:endParaRPr sz="18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/>
                        <a:t>Objeto mais importante no modelo de políticas. Contém a coleção dos endpoints, que são dispositivos que são conectados a rede diretamente ou indiretamente.</a:t>
                      </a:r>
                      <a:endParaRPr sz="180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729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/>
                        <a:t>BD</a:t>
                      </a:r>
                      <a:endParaRPr sz="18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/>
                        <a:t>É um conjunto de portas lógicas que compartilham as mesmas características de flooding ou broadcast.</a:t>
                      </a:r>
                      <a:endParaRPr sz="180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729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/>
                        <a:t>AP</a:t>
                      </a:r>
                      <a:endParaRPr sz="18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/>
                        <a:t>Define as políticas, serviços e relações entre os Endpoint Groups (EPGs).</a:t>
                      </a:r>
                      <a:endParaRPr sz="180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7" name="Google Shape;307;p34">
            <a:extLst>
              <a:ext uri="{FF2B5EF4-FFF2-40B4-BE49-F238E27FC236}">
                <a16:creationId xmlns:a16="http://schemas.microsoft.com/office/drawing/2014/main" id="{D8CE3F83-E15E-4A6A-B116-7E182877EFCE}"/>
              </a:ext>
            </a:extLst>
          </p:cNvPr>
          <p:cNvSpPr txBox="1">
            <a:spLocks/>
          </p:cNvSpPr>
          <p:nvPr/>
        </p:nvSpPr>
        <p:spPr>
          <a:xfrm>
            <a:off x="609600" y="1117876"/>
            <a:ext cx="9787200" cy="533400"/>
          </a:xfrm>
          <a:prstGeom prst="rect">
            <a:avLst/>
          </a:prstGeom>
        </p:spPr>
        <p:txBody>
          <a:bodyPr spcFirstLastPara="1" vert="horz" wrap="square" lIns="91425" tIns="45700" rIns="91425" bIns="457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pt-BR" sz="3000" dirty="0"/>
              <a:t>Evolução do Projeto		        						</a:t>
            </a:r>
            <a:endParaRPr lang="pt-BR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43"/>
          <p:cNvSpPr txBox="1">
            <a:spLocks noGrp="1"/>
          </p:cNvSpPr>
          <p:nvPr>
            <p:ph type="title"/>
          </p:nvPr>
        </p:nvSpPr>
        <p:spPr>
          <a:xfrm>
            <a:off x="569850" y="1103978"/>
            <a:ext cx="9787200" cy="5334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 dirty="0"/>
              <a:t>Evolução do Projeto		        						</a:t>
            </a:r>
            <a:endParaRPr sz="3000" dirty="0"/>
          </a:p>
        </p:txBody>
      </p:sp>
      <p:sp>
        <p:nvSpPr>
          <p:cNvPr id="404" name="Google Shape;404;p43"/>
          <p:cNvSpPr txBox="1"/>
          <p:nvPr/>
        </p:nvSpPr>
        <p:spPr>
          <a:xfrm>
            <a:off x="1784850" y="1211400"/>
            <a:ext cx="1174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latin typeface="Montserrat"/>
                <a:ea typeface="Montserrat"/>
                <a:cs typeface="Montserrat"/>
                <a:sym typeface="Montserrat"/>
              </a:rPr>
              <a:t>Versão 1</a:t>
            </a:r>
            <a:endParaRPr sz="1800"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05" name="Google Shape;405;p43"/>
          <p:cNvSpPr txBox="1"/>
          <p:nvPr/>
        </p:nvSpPr>
        <p:spPr>
          <a:xfrm>
            <a:off x="1782425" y="1641425"/>
            <a:ext cx="1174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latin typeface="Montserrat"/>
                <a:ea typeface="Montserrat"/>
                <a:cs typeface="Montserrat"/>
                <a:sym typeface="Montserrat"/>
              </a:rPr>
              <a:t>Etapa l</a:t>
            </a:r>
            <a:endParaRPr sz="1800"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06" name="Google Shape;406;p43"/>
          <p:cNvSpPr/>
          <p:nvPr/>
        </p:nvSpPr>
        <p:spPr>
          <a:xfrm>
            <a:off x="1034825" y="2103125"/>
            <a:ext cx="2670000" cy="3017400"/>
          </a:xfrm>
          <a:prstGeom prst="roundRect">
            <a:avLst>
              <a:gd name="adj" fmla="val 16667"/>
            </a:avLst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/>
              <a:t>Tenant</a:t>
            </a:r>
            <a:endParaRPr sz="2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/>
              <a:t>VRF</a:t>
            </a:r>
            <a:endParaRPr sz="2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/>
              <a:t>EPG</a:t>
            </a:r>
            <a:endParaRPr sz="2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/>
              <a:t>BD</a:t>
            </a:r>
            <a:endParaRPr sz="2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/>
              <a:t>AP</a:t>
            </a:r>
            <a:endParaRPr sz="2200"/>
          </a:p>
        </p:txBody>
      </p:sp>
      <p:pic>
        <p:nvPicPr>
          <p:cNvPr id="407" name="Google Shape;407;p43"/>
          <p:cNvPicPr preferRelativeResize="0"/>
          <p:nvPr/>
        </p:nvPicPr>
        <p:blipFill rotWithShape="1">
          <a:blip r:embed="rId3">
            <a:alphaModFix/>
          </a:blip>
          <a:srcRect l="3605" t="2257"/>
          <a:stretch/>
        </p:blipFill>
        <p:spPr>
          <a:xfrm>
            <a:off x="4745917" y="724790"/>
            <a:ext cx="3526197" cy="1857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96324" y="710175"/>
            <a:ext cx="3526201" cy="1861272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42951" y="2803422"/>
            <a:ext cx="3526200" cy="1809658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496323" y="2783992"/>
            <a:ext cx="3526199" cy="184851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p4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36600" y="4831670"/>
            <a:ext cx="3538891" cy="1809654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p4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489972" y="4845039"/>
            <a:ext cx="3538903" cy="1793312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43"/>
          <p:cNvSpPr txBox="1"/>
          <p:nvPr/>
        </p:nvSpPr>
        <p:spPr>
          <a:xfrm>
            <a:off x="-97075" y="5317825"/>
            <a:ext cx="9714600" cy="10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Clr>
                <a:srgbClr val="37474F"/>
              </a:buClr>
              <a:buSzPts val="1900"/>
              <a:buChar char="●"/>
            </a:pPr>
            <a:r>
              <a:rPr lang="pt-BR" sz="1900">
                <a:solidFill>
                  <a:srgbClr val="37474F"/>
                </a:solidFill>
                <a:highlight>
                  <a:srgbClr val="F4CCCC"/>
                </a:highlight>
              </a:rPr>
              <a:t>Difícil Leitura e Manutenção de Código</a:t>
            </a:r>
            <a:endParaRPr sz="1900">
              <a:solidFill>
                <a:srgbClr val="37474F"/>
              </a:solidFill>
              <a:highlight>
                <a:srgbClr val="F4CCCC"/>
              </a:highlight>
            </a:endParaRPr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Clr>
                <a:srgbClr val="37474F"/>
              </a:buClr>
              <a:buSzPts val="1900"/>
              <a:buChar char="●"/>
            </a:pPr>
            <a:r>
              <a:rPr lang="pt-BR" sz="1900">
                <a:solidFill>
                  <a:srgbClr val="37474F"/>
                </a:solidFill>
                <a:highlight>
                  <a:srgbClr val="F4CCCC"/>
                </a:highlight>
              </a:rPr>
              <a:t>Ausência de Comentários</a:t>
            </a:r>
            <a:endParaRPr sz="1900">
              <a:solidFill>
                <a:srgbClr val="37474F"/>
              </a:solidFill>
              <a:highlight>
                <a:srgbClr val="F4CCCC"/>
              </a:highlight>
            </a:endParaRPr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Clr>
                <a:srgbClr val="37474F"/>
              </a:buClr>
              <a:buSzPts val="1900"/>
              <a:buChar char="●"/>
            </a:pPr>
            <a:r>
              <a:rPr lang="pt-BR" sz="1900">
                <a:solidFill>
                  <a:srgbClr val="37474F"/>
                </a:solidFill>
                <a:highlight>
                  <a:srgbClr val="F4CCCC"/>
                </a:highlight>
              </a:rPr>
              <a:t>Interface “Não Amigável”</a:t>
            </a:r>
            <a:endParaRPr sz="1900">
              <a:solidFill>
                <a:srgbClr val="37474F"/>
              </a:solidFill>
              <a:highlight>
                <a:srgbClr val="F4CCCC"/>
              </a:highlight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33;p36">
            <a:extLst>
              <a:ext uri="{FF2B5EF4-FFF2-40B4-BE49-F238E27FC236}">
                <a16:creationId xmlns:a16="http://schemas.microsoft.com/office/drawing/2014/main" id="{1B72B120-3459-44AE-9514-793C3310EB8C}"/>
              </a:ext>
            </a:extLst>
          </p:cNvPr>
          <p:cNvSpPr txBox="1">
            <a:spLocks/>
          </p:cNvSpPr>
          <p:nvPr/>
        </p:nvSpPr>
        <p:spPr>
          <a:xfrm>
            <a:off x="4569343" y="648750"/>
            <a:ext cx="2555024" cy="533400"/>
          </a:xfrm>
          <a:prstGeom prst="rect">
            <a:avLst/>
          </a:prstGeom>
        </p:spPr>
        <p:txBody>
          <a:bodyPr spcFirstLastPara="1" vert="horz" wrap="square" lIns="91425" tIns="45700" rIns="91425" bIns="45700" rtlCol="0" anchor="b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lang="en-US" dirty="0"/>
              <a:t>Backup</a:t>
            </a: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98B3F814-266B-4116-963D-22EEA2575EE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4297197"/>
              </p:ext>
            </p:extLst>
          </p:nvPr>
        </p:nvGraphicFramePr>
        <p:xfrm>
          <a:off x="3225216" y="5035835"/>
          <a:ext cx="4695453" cy="10401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2" imgW="1286280" imgH="313200" progId="Package">
                  <p:embed/>
                </p:oleObj>
              </mc:Choice>
              <mc:Fallback>
                <p:oleObj name="Packager Shell Object" showAsIcon="1" r:id="rId2" imgW="1286280" imgH="3132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225216" y="5035835"/>
                        <a:ext cx="4695453" cy="104015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1CD0867A-709C-425F-9810-DC13E57D003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39838759"/>
              </p:ext>
            </p:extLst>
          </p:nvPr>
        </p:nvGraphicFramePr>
        <p:xfrm>
          <a:off x="4011639" y="2075289"/>
          <a:ext cx="3074902" cy="1070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4" imgW="898200" imgH="313200" progId="Package">
                  <p:embed/>
                </p:oleObj>
              </mc:Choice>
              <mc:Fallback>
                <p:oleObj name="Packager Shell Object" showAsIcon="1" r:id="rId4" imgW="898200" imgH="3132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011639" y="2075289"/>
                        <a:ext cx="3074902" cy="10702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FBDFE455-EA40-4926-83DA-A7E9B89F02B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7110805"/>
              </p:ext>
            </p:extLst>
          </p:nvPr>
        </p:nvGraphicFramePr>
        <p:xfrm>
          <a:off x="4035492" y="3555562"/>
          <a:ext cx="3074902" cy="1070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6" imgW="944280" imgH="313200" progId="Package">
                  <p:embed/>
                </p:oleObj>
              </mc:Choice>
              <mc:Fallback>
                <p:oleObj name="Packager Shell Object" showAsIcon="1" r:id="rId6" imgW="944280" imgH="3132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035492" y="3555562"/>
                        <a:ext cx="3074902" cy="10702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651131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52" name="Google Shape;352;p38"/>
          <p:cNvGraphicFramePr/>
          <p:nvPr/>
        </p:nvGraphicFramePr>
        <p:xfrm>
          <a:off x="320675" y="1133659"/>
          <a:ext cx="11550650" cy="574496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324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26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94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pt-BR" sz="1300" u="none" strike="noStrike" cap="none"/>
                        <a:t>Tenant</a:t>
                      </a:r>
                      <a:endParaRPr sz="1300" u="none" strike="noStrike" cap="none"/>
                    </a:p>
                  </a:txBody>
                  <a:tcPr marL="121900" marR="121900" marT="121900" marB="12190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pt-BR" sz="1300" u="none" strike="noStrike" cap="none"/>
                        <a:t>Cria uma instância exclusiva para o cliente ou projeto</a:t>
                      </a:r>
                      <a:endParaRPr sz="1300" u="none" strike="noStrike" cap="none"/>
                    </a:p>
                  </a:txBody>
                  <a:tcPr marL="121900" marR="121900" marT="121900" marB="12190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94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pt-BR" sz="1300" u="none" strike="noStrike" cap="none"/>
                        <a:t>VRF</a:t>
                      </a:r>
                      <a:endParaRPr sz="1300" u="none" strike="noStrike" cap="none"/>
                    </a:p>
                  </a:txBody>
                  <a:tcPr marL="121900" marR="121900" marT="121900" marB="12190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pt-BR" sz="1300" u="none" strike="noStrike" cap="none"/>
                        <a:t>Cria uma instância de roteamento</a:t>
                      </a:r>
                      <a:endParaRPr sz="1300" u="none" strike="noStrike" cap="none"/>
                    </a:p>
                  </a:txBody>
                  <a:tcPr marL="121900" marR="121900" marT="121900" marB="12190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94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pt-BR" sz="1300" u="none" strike="noStrike" cap="none"/>
                        <a:t>EPG</a:t>
                      </a:r>
                      <a:endParaRPr sz="1300" u="none" strike="noStrike" cap="none"/>
                    </a:p>
                  </a:txBody>
                  <a:tcPr marL="121900" marR="121900" marT="121900" marB="12190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pt-BR" sz="1300" u="none" strike="noStrike" cap="none"/>
                        <a:t>Cria um segmento exclusivo para um grupo de dispositivos dentro do BD</a:t>
                      </a:r>
                      <a:endParaRPr sz="1300" u="none" strike="noStrike" cap="none"/>
                    </a:p>
                  </a:txBody>
                  <a:tcPr marL="121900" marR="121900" marT="121900" marB="12190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94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300"/>
                        <a:t>BD</a:t>
                      </a:r>
                      <a:endParaRPr sz="1300" u="none" strike="noStrike" cap="none"/>
                    </a:p>
                  </a:txBody>
                  <a:tcPr marL="121900" marR="121900" marT="121900" marB="121900"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Arial"/>
                        <a:buNone/>
                      </a:pPr>
                      <a:r>
                        <a:rPr lang="pt-BR" sz="1300">
                          <a:solidFill>
                            <a:schemeClr val="dk1"/>
                          </a:solidFill>
                        </a:rPr>
                        <a:t>Cria uma instância de switching.</a:t>
                      </a:r>
                      <a:endParaRPr sz="1300" u="none" strike="noStrike" cap="none"/>
                    </a:p>
                  </a:txBody>
                  <a:tcPr marL="121900" marR="121900" marT="121900" marB="121900"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94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300"/>
                        <a:t>AP</a:t>
                      </a:r>
                      <a:endParaRPr sz="1300" u="none" strike="noStrike" cap="none"/>
                    </a:p>
                  </a:txBody>
                  <a:tcPr marL="121900" marR="121900" marT="121900" marB="121900"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300">
                          <a:solidFill>
                            <a:schemeClr val="dk1"/>
                          </a:solidFill>
                        </a:rPr>
                        <a:t>Define as políticas, serviços e relações entre os Endpoint Groups (EPGs).</a:t>
                      </a:r>
                      <a:endParaRPr sz="1300" u="none" strike="noStrike" cap="none"/>
                    </a:p>
                  </a:txBody>
                  <a:tcPr marL="121900" marR="121900" marT="121900" marB="121900"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94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pt-BR" sz="1300" u="none" strike="noStrike" cap="none"/>
                        <a:t>Domain</a:t>
                      </a:r>
                      <a:endParaRPr sz="1300" u="none" strike="noStrike" cap="none"/>
                    </a:p>
                  </a:txBody>
                  <a:tcPr marL="121900" marR="121900" marT="121900" marB="12190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pt-BR" sz="1300" u="none" strike="noStrike" cap="none"/>
                        <a:t>Define o domínio de aplicação da VLAN (físico, virtual, roteamento L3Out, etc.)</a:t>
                      </a:r>
                      <a:endParaRPr sz="1300" u="none" strike="noStrike" cap="none"/>
                    </a:p>
                  </a:txBody>
                  <a:tcPr marL="121900" marR="121900" marT="121900" marB="12190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94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pt-BR" sz="1300" u="none" strike="noStrike" cap="none"/>
                        <a:t>VLAN Pool</a:t>
                      </a:r>
                      <a:endParaRPr sz="1300" u="none" strike="noStrike" cap="none"/>
                    </a:p>
                  </a:txBody>
                  <a:tcPr marL="121900" marR="121900" marT="121900" marB="12190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pt-BR" sz="1300" u="none" strike="noStrike" cap="none"/>
                        <a:t>Define a VLAN (ou pool de VLANs) que será utilizado</a:t>
                      </a:r>
                      <a:endParaRPr sz="1300" u="none" strike="noStrike" cap="none"/>
                    </a:p>
                  </a:txBody>
                  <a:tcPr marL="121900" marR="121900" marT="121900" marB="12190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094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pt-BR" sz="1300" u="none" strike="noStrike" cap="none"/>
                        <a:t>AAEP</a:t>
                      </a:r>
                      <a:endParaRPr sz="1300" u="none" strike="noStrike" cap="none"/>
                    </a:p>
                  </a:txBody>
                  <a:tcPr marL="121900" marR="121900" marT="121900" marB="12190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pt-BR" sz="1300" u="none" strike="noStrike" cap="none"/>
                        <a:t>Concentra os diversos Domínios que serão atribuídos ao IPG</a:t>
                      </a:r>
                      <a:endParaRPr sz="1300" u="none" strike="noStrike" cap="none"/>
                    </a:p>
                  </a:txBody>
                  <a:tcPr marL="121900" marR="121900" marT="121900" marB="12190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094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pt-BR" sz="1300" u="none" strike="noStrike" cap="none"/>
                        <a:t>IPG</a:t>
                      </a:r>
                      <a:endParaRPr sz="1300" u="none" strike="noStrike" cap="none"/>
                    </a:p>
                  </a:txBody>
                  <a:tcPr marL="121900" marR="121900" marT="121900" marB="12190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pt-BR" sz="1300" u="none" strike="noStrike" cap="none"/>
                        <a:t>Configura os principais parâmetros da interface física dos switches</a:t>
                      </a:r>
                      <a:endParaRPr sz="1300" u="none" strike="noStrike" cap="none"/>
                    </a:p>
                  </a:txBody>
                  <a:tcPr marL="121900" marR="121900" marT="121900" marB="12190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094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pt-BR" sz="1300" u="none" strike="noStrike" cap="none"/>
                        <a:t>Interface Profile (Port Selector)</a:t>
                      </a:r>
                      <a:endParaRPr sz="1300" u="none" strike="noStrike" cap="none"/>
                    </a:p>
                  </a:txBody>
                  <a:tcPr marL="121900" marR="121900" marT="121900" marB="12190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pt-BR" sz="1300" u="none" strike="noStrike" cap="none"/>
                        <a:t>Define em qual porta (interface física do switch) os parâmetros definidos no IPG serão aplicados</a:t>
                      </a:r>
                      <a:endParaRPr sz="1300" u="none" strike="noStrike" cap="none"/>
                    </a:p>
                  </a:txBody>
                  <a:tcPr marL="121900" marR="121900" marT="121900" marB="12190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094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pt-BR" sz="1300" u="none" strike="noStrike" cap="none"/>
                        <a:t>L3Out</a:t>
                      </a:r>
                      <a:endParaRPr sz="1300" u="none" strike="noStrike" cap="none"/>
                    </a:p>
                  </a:txBody>
                  <a:tcPr marL="121900" marR="121900" marT="121900" marB="12190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pt-BR" sz="1300" u="none" strike="noStrike" cap="none"/>
                        <a:t>Define uma comunicação IP através de protocolos de roteamento</a:t>
                      </a:r>
                      <a:endParaRPr sz="1300" u="none" strike="noStrike" cap="none"/>
                    </a:p>
                  </a:txBody>
                  <a:tcPr marL="121900" marR="121900" marT="121900" marB="12190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094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pt-BR" sz="1300" u="none" strike="noStrike" cap="none"/>
                        <a:t>Contract</a:t>
                      </a:r>
                      <a:endParaRPr sz="1300" u="none" strike="noStrike" cap="none"/>
                    </a:p>
                  </a:txBody>
                  <a:tcPr marL="121900" marR="121900" marT="121900" marB="121900"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pt-BR" sz="1300" u="none" strike="noStrike" cap="none"/>
                        <a:t>Aplica os filtros e controles de segurança necessários à comunicação</a:t>
                      </a:r>
                      <a:endParaRPr sz="1300" u="none" strike="noStrike" cap="none"/>
                    </a:p>
                  </a:txBody>
                  <a:tcPr marL="121900" marR="121900" marT="121900" marB="121900"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4094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pt-BR" sz="1300" u="none" strike="noStrike" cap="none"/>
                        <a:t>Switch Profile</a:t>
                      </a:r>
                      <a:endParaRPr sz="1300" u="none" strike="noStrike" cap="none"/>
                    </a:p>
                  </a:txBody>
                  <a:tcPr marL="121900" marR="121900" marT="121900" marB="12190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pt-BR" sz="1300" u="none" strike="noStrike" cap="none"/>
                        <a:t>Define em qual switch pertence a porta (definida pelo Port Selector acima)</a:t>
                      </a:r>
                      <a:endParaRPr sz="1300" u="none" strike="noStrike" cap="none"/>
                    </a:p>
                  </a:txBody>
                  <a:tcPr marL="121900" marR="121900" marT="121900" marB="12190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6" name="Google Shape;403;p43">
            <a:extLst>
              <a:ext uri="{FF2B5EF4-FFF2-40B4-BE49-F238E27FC236}">
                <a16:creationId xmlns:a16="http://schemas.microsoft.com/office/drawing/2014/main" id="{EC92EB12-E118-4249-BF3B-081FF4AD191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69850" y="960856"/>
            <a:ext cx="9787200" cy="5334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 dirty="0"/>
              <a:t>Evolução do Projeto		        						</a:t>
            </a:r>
            <a:endParaRPr sz="30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8"/>
          <p:cNvSpPr txBox="1">
            <a:spLocks noGrp="1"/>
          </p:cNvSpPr>
          <p:nvPr>
            <p:ph type="title"/>
          </p:nvPr>
        </p:nvSpPr>
        <p:spPr>
          <a:xfrm>
            <a:off x="6286050" y="3339225"/>
            <a:ext cx="4862400" cy="5334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Automação ACI – Fase 1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23183B30-F3B5-4EB0-8FAF-E60DEC004428}"/>
              </a:ext>
            </a:extLst>
          </p:cNvPr>
          <p:cNvSpPr/>
          <p:nvPr/>
        </p:nvSpPr>
        <p:spPr>
          <a:xfrm>
            <a:off x="861790" y="933450"/>
            <a:ext cx="4872260" cy="577215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pt-BR" dirty="0"/>
          </a:p>
          <a:p>
            <a:pPr algn="ctr"/>
            <a:endParaRPr lang="pt-BR" dirty="0"/>
          </a:p>
          <a:p>
            <a:pPr algn="ctr"/>
            <a:endParaRPr lang="pt-BR" dirty="0"/>
          </a:p>
          <a:p>
            <a:pPr algn="ctr"/>
            <a:endParaRPr lang="pt-BR" dirty="0"/>
          </a:p>
          <a:p>
            <a:pPr algn="ctr"/>
            <a:endParaRPr lang="pt-BR" dirty="0"/>
          </a:p>
          <a:p>
            <a:pPr algn="ctr"/>
            <a:endParaRPr lang="pt-BR" dirty="0"/>
          </a:p>
          <a:p>
            <a:pPr algn="ctr"/>
            <a:endParaRPr lang="pt-BR" dirty="0"/>
          </a:p>
          <a:p>
            <a:pPr algn="ctr"/>
            <a:endParaRPr lang="pt-BR" dirty="0"/>
          </a:p>
          <a:p>
            <a:pPr algn="ctr"/>
            <a:endParaRPr lang="pt-BR" dirty="0"/>
          </a:p>
          <a:p>
            <a:pPr algn="ctr"/>
            <a:endParaRPr lang="pt-BR" dirty="0"/>
          </a:p>
          <a:p>
            <a:pPr algn="ctr"/>
            <a:endParaRPr lang="pt-BR" dirty="0"/>
          </a:p>
          <a:p>
            <a:pPr algn="ctr"/>
            <a:endParaRPr lang="pt-BR" dirty="0"/>
          </a:p>
          <a:p>
            <a:pPr algn="ctr"/>
            <a:endParaRPr lang="pt-BR" dirty="0"/>
          </a:p>
          <a:p>
            <a:pPr algn="ctr"/>
            <a:endParaRPr lang="pt-BR" dirty="0"/>
          </a:p>
          <a:p>
            <a:pPr algn="ctr"/>
            <a:endParaRPr lang="pt-BR" dirty="0"/>
          </a:p>
          <a:p>
            <a:pPr algn="ctr"/>
            <a:endParaRPr lang="pt-BR" dirty="0"/>
          </a:p>
          <a:p>
            <a:pPr algn="ctr"/>
            <a:r>
              <a:rPr lang="pt-BR" sz="3600" b="1" dirty="0"/>
              <a:t>TENANT</a:t>
            </a:r>
            <a:endParaRPr lang="pt-BR" b="1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5CC1863-EAD7-4DEA-B76A-012858AE49C3}"/>
              </a:ext>
            </a:extLst>
          </p:cNvPr>
          <p:cNvSpPr/>
          <p:nvPr/>
        </p:nvSpPr>
        <p:spPr>
          <a:xfrm>
            <a:off x="1454245" y="1102233"/>
            <a:ext cx="3689255" cy="3666744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2440744D-8DC2-4AC6-A367-2C66ECB5097B}"/>
              </a:ext>
            </a:extLst>
          </p:cNvPr>
          <p:cNvSpPr/>
          <p:nvPr/>
        </p:nvSpPr>
        <p:spPr>
          <a:xfrm>
            <a:off x="2288569" y="3151998"/>
            <a:ext cx="2019300" cy="2447796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pt-BR" dirty="0"/>
          </a:p>
          <a:p>
            <a:pPr algn="ctr"/>
            <a:endParaRPr lang="pt-BR" dirty="0"/>
          </a:p>
          <a:p>
            <a:pPr algn="ctr"/>
            <a:endParaRPr lang="pt-BR" dirty="0"/>
          </a:p>
          <a:p>
            <a:pPr algn="ctr"/>
            <a:endParaRPr lang="pt-BR" dirty="0"/>
          </a:p>
          <a:p>
            <a:pPr algn="ctr"/>
            <a:endParaRPr lang="pt-BR" dirty="0"/>
          </a:p>
          <a:p>
            <a:pPr algn="ctr"/>
            <a:endParaRPr lang="pt-BR" dirty="0"/>
          </a:p>
          <a:p>
            <a:pPr algn="ctr"/>
            <a:r>
              <a:rPr lang="pt-BR" dirty="0"/>
              <a:t>VRF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C8FB9EB4-2CC3-4F67-958C-092C8AD622DD}"/>
              </a:ext>
            </a:extLst>
          </p:cNvPr>
          <p:cNvSpPr/>
          <p:nvPr/>
        </p:nvSpPr>
        <p:spPr>
          <a:xfrm>
            <a:off x="1993587" y="1531311"/>
            <a:ext cx="2505652" cy="295298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EPG</a:t>
            </a:r>
            <a:endParaRPr lang="pt-BR" b="1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CA02480-4172-4375-9FD8-5DDF0AB4C088}"/>
              </a:ext>
            </a:extLst>
          </p:cNvPr>
          <p:cNvSpPr/>
          <p:nvPr/>
        </p:nvSpPr>
        <p:spPr>
          <a:xfrm>
            <a:off x="6595048" y="2630350"/>
            <a:ext cx="2706820" cy="8319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AEP</a:t>
            </a:r>
            <a:endParaRPr lang="pt-BR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1413E31-B37B-4560-8A2F-BDCAD9C60A4D}"/>
              </a:ext>
            </a:extLst>
          </p:cNvPr>
          <p:cNvSpPr/>
          <p:nvPr/>
        </p:nvSpPr>
        <p:spPr>
          <a:xfrm>
            <a:off x="7429541" y="3462286"/>
            <a:ext cx="1184139" cy="1303475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DOMAIN</a:t>
            </a:r>
            <a:endParaRPr lang="pt-BR" sz="1100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D9B9739-886F-4B3B-BD4A-E1B59B59C0B0}"/>
              </a:ext>
            </a:extLst>
          </p:cNvPr>
          <p:cNvSpPr/>
          <p:nvPr/>
        </p:nvSpPr>
        <p:spPr>
          <a:xfrm>
            <a:off x="6595048" y="4765761"/>
            <a:ext cx="2706820" cy="8319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VLANPool</a:t>
            </a:r>
            <a:endParaRPr lang="pt-BR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7707E62E-D533-4588-A7F9-91356CEA81EE}"/>
              </a:ext>
            </a:extLst>
          </p:cNvPr>
          <p:cNvSpPr/>
          <p:nvPr/>
        </p:nvSpPr>
        <p:spPr>
          <a:xfrm>
            <a:off x="7271061" y="5597697"/>
            <a:ext cx="1501084" cy="471539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Encap Block</a:t>
            </a:r>
            <a:endParaRPr lang="pt-BR" sz="11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CBB591-8959-4339-91DA-C2FD3A42AD5F}"/>
              </a:ext>
            </a:extLst>
          </p:cNvPr>
          <p:cNvSpPr txBox="1"/>
          <p:nvPr/>
        </p:nvSpPr>
        <p:spPr>
          <a:xfrm>
            <a:off x="2226933" y="1161979"/>
            <a:ext cx="1906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Application Profile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2ED8A66-A583-4F03-B16F-07D72ED42B94}"/>
              </a:ext>
            </a:extLst>
          </p:cNvPr>
          <p:cNvSpPr txBox="1"/>
          <p:nvPr/>
        </p:nvSpPr>
        <p:spPr>
          <a:xfrm>
            <a:off x="7987636" y="-38100"/>
            <a:ext cx="205524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FABRIC</a:t>
            </a:r>
            <a:br>
              <a:rPr lang="en-US" sz="2400" b="1" dirty="0"/>
            </a:br>
            <a:r>
              <a:rPr lang="en-US" sz="2400" b="1" dirty="0"/>
              <a:t>Access Policies</a:t>
            </a:r>
            <a:endParaRPr lang="pt-BR" sz="24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C2F7D54-EF99-45C1-A0A6-F52FF9B8E7CC}"/>
              </a:ext>
            </a:extLst>
          </p:cNvPr>
          <p:cNvSpPr txBox="1"/>
          <p:nvPr/>
        </p:nvSpPr>
        <p:spPr>
          <a:xfrm>
            <a:off x="2490946" y="-38101"/>
            <a:ext cx="122982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TENANT</a:t>
            </a:r>
            <a:br>
              <a:rPr lang="en-US" sz="2400" b="1" dirty="0"/>
            </a:br>
            <a:r>
              <a:rPr lang="en-US" sz="2400" b="1" dirty="0"/>
              <a:t>Policies</a:t>
            </a:r>
            <a:endParaRPr lang="pt-BR" sz="2400" b="1" dirty="0"/>
          </a:p>
        </p:txBody>
      </p:sp>
      <p:sp>
        <p:nvSpPr>
          <p:cNvPr id="25" name="Arrow: Curved Up 24">
            <a:extLst>
              <a:ext uri="{FF2B5EF4-FFF2-40B4-BE49-F238E27FC236}">
                <a16:creationId xmlns:a16="http://schemas.microsoft.com/office/drawing/2014/main" id="{4C3AC780-BD95-499B-B864-5080E84B17B7}"/>
              </a:ext>
            </a:extLst>
          </p:cNvPr>
          <p:cNvSpPr/>
          <p:nvPr/>
        </p:nvSpPr>
        <p:spPr>
          <a:xfrm>
            <a:off x="3720770" y="4194153"/>
            <a:ext cx="7985455" cy="2384413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397C7B6A-C9EC-4093-8BDA-003F39EB9B50}"/>
              </a:ext>
            </a:extLst>
          </p:cNvPr>
          <p:cNvSpPr/>
          <p:nvPr/>
        </p:nvSpPr>
        <p:spPr>
          <a:xfrm>
            <a:off x="2678090" y="3195205"/>
            <a:ext cx="1184139" cy="1303475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BD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FB9D6475-A844-4F71-B9F4-5CF26B6D39C1}"/>
              </a:ext>
            </a:extLst>
          </p:cNvPr>
          <p:cNvSpPr/>
          <p:nvPr/>
        </p:nvSpPr>
        <p:spPr>
          <a:xfrm rot="2501894">
            <a:off x="8884718" y="3134225"/>
            <a:ext cx="1762125" cy="429078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LeafAccessPort-IPG</a:t>
            </a:r>
            <a:endParaRPr lang="pt-BR" sz="1400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186DD5BF-9D87-45D7-A7F4-55A90F442EC4}"/>
              </a:ext>
            </a:extLst>
          </p:cNvPr>
          <p:cNvSpPr/>
          <p:nvPr/>
        </p:nvSpPr>
        <p:spPr>
          <a:xfrm>
            <a:off x="10313397" y="2630350"/>
            <a:ext cx="1519275" cy="1048205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 Profile</a:t>
            </a:r>
            <a:br>
              <a:rPr lang="en-US" dirty="0"/>
            </a:br>
            <a:r>
              <a:rPr lang="en-US" dirty="0"/>
              <a:t>Leaf #</a:t>
            </a:r>
            <a:endParaRPr lang="pt-BR" dirty="0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029380D8-9DA2-4513-9E41-0FF3E8F382B3}"/>
              </a:ext>
            </a:extLst>
          </p:cNvPr>
          <p:cNvSpPr/>
          <p:nvPr/>
        </p:nvSpPr>
        <p:spPr>
          <a:xfrm>
            <a:off x="10313397" y="3564731"/>
            <a:ext cx="1519275" cy="429078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Int Selector</a:t>
            </a:r>
            <a:endParaRPr lang="pt-BR" sz="14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685C103-41FB-436E-A881-41CAC2060A3F}"/>
              </a:ext>
            </a:extLst>
          </p:cNvPr>
          <p:cNvSpPr/>
          <p:nvPr/>
        </p:nvSpPr>
        <p:spPr>
          <a:xfrm>
            <a:off x="10801351" y="3914775"/>
            <a:ext cx="552450" cy="27667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E1/1</a:t>
            </a:r>
            <a:endParaRPr lang="pt-BR" sz="1400" dirty="0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98C2311A-0991-4375-B6CE-2931FB0F326C}"/>
              </a:ext>
            </a:extLst>
          </p:cNvPr>
          <p:cNvSpPr/>
          <p:nvPr/>
        </p:nvSpPr>
        <p:spPr>
          <a:xfrm>
            <a:off x="10277009" y="1463230"/>
            <a:ext cx="1519275" cy="763905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SW Profile</a:t>
            </a:r>
            <a:br>
              <a:rPr lang="en-US" dirty="0"/>
            </a:br>
            <a:r>
              <a:rPr lang="en-US" dirty="0"/>
              <a:t>Leaf #</a:t>
            </a:r>
            <a:endParaRPr lang="pt-BR" dirty="0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AC055B25-95AF-408D-84BF-22E0E180E3D5}"/>
              </a:ext>
            </a:extLst>
          </p:cNvPr>
          <p:cNvSpPr/>
          <p:nvPr/>
        </p:nvSpPr>
        <p:spPr>
          <a:xfrm>
            <a:off x="10288055" y="2194581"/>
            <a:ext cx="1519275" cy="429078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Int Selector</a:t>
            </a:r>
            <a:endParaRPr lang="pt-BR" sz="1400" dirty="0"/>
          </a:p>
        </p:txBody>
      </p:sp>
      <p:sp>
        <p:nvSpPr>
          <p:cNvPr id="24" name="Arrow: Left-Right 23">
            <a:extLst>
              <a:ext uri="{FF2B5EF4-FFF2-40B4-BE49-F238E27FC236}">
                <a16:creationId xmlns:a16="http://schemas.microsoft.com/office/drawing/2014/main" id="{6685D608-DA90-4DE6-842A-B2AED2429890}"/>
              </a:ext>
            </a:extLst>
          </p:cNvPr>
          <p:cNvSpPr/>
          <p:nvPr/>
        </p:nvSpPr>
        <p:spPr>
          <a:xfrm rot="735157">
            <a:off x="3533149" y="3279535"/>
            <a:ext cx="4092995" cy="479071"/>
          </a:xfrm>
          <a:prstGeom prst="left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EPG &lt;&gt; Physical Domain</a:t>
            </a:r>
            <a:endParaRPr lang="pt-BR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48E393D-0D28-421F-A528-0947F0DD995E}"/>
              </a:ext>
            </a:extLst>
          </p:cNvPr>
          <p:cNvSpPr/>
          <p:nvPr/>
        </p:nvSpPr>
        <p:spPr>
          <a:xfrm>
            <a:off x="2720905" y="3975186"/>
            <a:ext cx="1098507" cy="381000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Subnet 10.51.9.48/29</a:t>
            </a:r>
            <a:endParaRPr lang="pt-BR" sz="11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BD89DDD-6E29-44F9-A7DC-F26F8D927A95}"/>
              </a:ext>
            </a:extLst>
          </p:cNvPr>
          <p:cNvSpPr txBox="1"/>
          <p:nvPr/>
        </p:nvSpPr>
        <p:spPr>
          <a:xfrm>
            <a:off x="7037998" y="6220984"/>
            <a:ext cx="12650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Static Ports</a:t>
            </a:r>
            <a:br>
              <a:rPr lang="en-US" b="1" dirty="0"/>
            </a:br>
            <a:r>
              <a:rPr lang="en-US" b="1" dirty="0"/>
              <a:t>Static Path</a:t>
            </a:r>
            <a:endParaRPr lang="pt-BR" b="1" dirty="0"/>
          </a:p>
        </p:txBody>
      </p:sp>
    </p:spTree>
    <p:extLst>
      <p:ext uri="{BB962C8B-B14F-4D97-AF65-F5344CB8AC3E}">
        <p14:creationId xmlns:p14="http://schemas.microsoft.com/office/powerpoint/2010/main" val="11916332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39"/>
          <p:cNvSpPr txBox="1"/>
          <p:nvPr/>
        </p:nvSpPr>
        <p:spPr>
          <a:xfrm>
            <a:off x="1249025" y="2098625"/>
            <a:ext cx="1174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latin typeface="Montserrat"/>
                <a:ea typeface="Montserrat"/>
                <a:cs typeface="Montserrat"/>
                <a:sym typeface="Montserrat"/>
              </a:rPr>
              <a:t>Etapa l</a:t>
            </a:r>
            <a:endParaRPr sz="1800"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1" name="Google Shape;361;p39"/>
          <p:cNvSpPr/>
          <p:nvPr/>
        </p:nvSpPr>
        <p:spPr>
          <a:xfrm>
            <a:off x="501425" y="2560325"/>
            <a:ext cx="2670000" cy="30174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 b="1"/>
              <a:t>Tenant</a:t>
            </a:r>
            <a:endParaRPr sz="22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 b="1"/>
              <a:t>VRF</a:t>
            </a:r>
            <a:endParaRPr sz="22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 b="1"/>
              <a:t>EPG</a:t>
            </a:r>
            <a:endParaRPr sz="22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 b="1"/>
              <a:t>BD</a:t>
            </a:r>
            <a:endParaRPr sz="22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 b="1"/>
              <a:t>AP</a:t>
            </a:r>
            <a:endParaRPr sz="2200" b="1"/>
          </a:p>
        </p:txBody>
      </p:sp>
      <p:sp>
        <p:nvSpPr>
          <p:cNvPr id="362" name="Google Shape;362;p39"/>
          <p:cNvSpPr txBox="1"/>
          <p:nvPr/>
        </p:nvSpPr>
        <p:spPr>
          <a:xfrm>
            <a:off x="4089750" y="2098625"/>
            <a:ext cx="1174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latin typeface="Montserrat"/>
                <a:ea typeface="Montserrat"/>
                <a:cs typeface="Montserrat"/>
                <a:sym typeface="Montserrat"/>
              </a:rPr>
              <a:t>Etapa ll</a:t>
            </a:r>
            <a:endParaRPr sz="1800"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3" name="Google Shape;363;p39"/>
          <p:cNvSpPr txBox="1"/>
          <p:nvPr/>
        </p:nvSpPr>
        <p:spPr>
          <a:xfrm>
            <a:off x="6927450" y="2138250"/>
            <a:ext cx="1174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latin typeface="Montserrat"/>
                <a:ea typeface="Montserrat"/>
                <a:cs typeface="Montserrat"/>
                <a:sym typeface="Montserrat"/>
              </a:rPr>
              <a:t>Etapa lll</a:t>
            </a:r>
            <a:endParaRPr sz="1800"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4" name="Google Shape;364;p39"/>
          <p:cNvSpPr txBox="1"/>
          <p:nvPr/>
        </p:nvSpPr>
        <p:spPr>
          <a:xfrm>
            <a:off x="9707575" y="2138250"/>
            <a:ext cx="1296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latin typeface="Montserrat"/>
                <a:ea typeface="Montserrat"/>
                <a:cs typeface="Montserrat"/>
                <a:sym typeface="Montserrat"/>
              </a:rPr>
              <a:t>Etapa lV</a:t>
            </a:r>
            <a:endParaRPr sz="1800"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5" name="Google Shape;365;p39"/>
          <p:cNvSpPr/>
          <p:nvPr/>
        </p:nvSpPr>
        <p:spPr>
          <a:xfrm>
            <a:off x="3342150" y="2560325"/>
            <a:ext cx="2670000" cy="30174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 b="1"/>
              <a:t>Domain</a:t>
            </a:r>
            <a:endParaRPr sz="22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200">
                <a:solidFill>
                  <a:schemeClr val="dk1"/>
                </a:solidFill>
              </a:rPr>
              <a:t>VLAN Pool</a:t>
            </a:r>
            <a:endParaRPr sz="2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200">
                <a:solidFill>
                  <a:schemeClr val="dk1"/>
                </a:solidFill>
              </a:rPr>
              <a:t>AAEP</a:t>
            </a:r>
            <a:endParaRPr sz="2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200">
                <a:solidFill>
                  <a:schemeClr val="dk1"/>
                </a:solidFill>
              </a:rPr>
              <a:t>IPG</a:t>
            </a:r>
            <a:endParaRPr sz="2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200">
                <a:solidFill>
                  <a:schemeClr val="dk1"/>
                </a:solidFill>
              </a:rPr>
              <a:t>Interface Profile</a:t>
            </a:r>
            <a:endParaRPr sz="2200"/>
          </a:p>
        </p:txBody>
      </p:sp>
      <p:sp>
        <p:nvSpPr>
          <p:cNvPr id="366" name="Google Shape;366;p39"/>
          <p:cNvSpPr/>
          <p:nvPr/>
        </p:nvSpPr>
        <p:spPr>
          <a:xfrm>
            <a:off x="6216425" y="2560325"/>
            <a:ext cx="2670000" cy="30174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/>
              <a:t>L3Out</a:t>
            </a:r>
            <a:endParaRPr sz="2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/>
              <a:t>Contracts</a:t>
            </a:r>
            <a:endParaRPr sz="2200"/>
          </a:p>
        </p:txBody>
      </p:sp>
      <p:sp>
        <p:nvSpPr>
          <p:cNvPr id="367" name="Google Shape;367;p39"/>
          <p:cNvSpPr/>
          <p:nvPr/>
        </p:nvSpPr>
        <p:spPr>
          <a:xfrm>
            <a:off x="9035825" y="2560325"/>
            <a:ext cx="2670000" cy="30174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/>
              <a:t>Switch Profile</a:t>
            </a:r>
            <a:endParaRPr sz="2200"/>
          </a:p>
        </p:txBody>
      </p:sp>
      <p:sp>
        <p:nvSpPr>
          <p:cNvPr id="12" name="Google Shape;307;p34">
            <a:extLst>
              <a:ext uri="{FF2B5EF4-FFF2-40B4-BE49-F238E27FC236}">
                <a16:creationId xmlns:a16="http://schemas.microsoft.com/office/drawing/2014/main" id="{BFE0BB1C-E384-4A88-B1DF-B32A9BA7F335}"/>
              </a:ext>
            </a:extLst>
          </p:cNvPr>
          <p:cNvSpPr txBox="1">
            <a:spLocks/>
          </p:cNvSpPr>
          <p:nvPr/>
        </p:nvSpPr>
        <p:spPr>
          <a:xfrm>
            <a:off x="609600" y="1117876"/>
            <a:ext cx="9787200" cy="533400"/>
          </a:xfrm>
          <a:prstGeom prst="rect">
            <a:avLst/>
          </a:prstGeom>
        </p:spPr>
        <p:txBody>
          <a:bodyPr spcFirstLastPara="1" vert="horz" wrap="square" lIns="91425" tIns="45700" rIns="91425" bIns="457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pt-BR" sz="3000" dirty="0"/>
              <a:t>Evolução do Projeto		        						</a:t>
            </a:r>
            <a:endParaRPr lang="pt-BR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40"/>
          <p:cNvSpPr txBox="1"/>
          <p:nvPr/>
        </p:nvSpPr>
        <p:spPr>
          <a:xfrm>
            <a:off x="1708650" y="1287600"/>
            <a:ext cx="9560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latin typeface="Montserrat"/>
                <a:ea typeface="Montserrat"/>
                <a:cs typeface="Montserrat"/>
                <a:sym typeface="Montserrat"/>
              </a:rPr>
              <a:t>Sobre os Objetos</a:t>
            </a:r>
            <a:endParaRPr sz="1800"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5" name="Google Shape;375;p40"/>
          <p:cNvSpPr txBox="1"/>
          <p:nvPr/>
        </p:nvSpPr>
        <p:spPr>
          <a:xfrm>
            <a:off x="1249025" y="2098625"/>
            <a:ext cx="1174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latin typeface="Montserrat"/>
                <a:ea typeface="Montserrat"/>
                <a:cs typeface="Montserrat"/>
                <a:sym typeface="Montserrat"/>
              </a:rPr>
              <a:t>Etapa ll</a:t>
            </a:r>
            <a:endParaRPr sz="1800"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6" name="Google Shape;376;p40"/>
          <p:cNvSpPr/>
          <p:nvPr/>
        </p:nvSpPr>
        <p:spPr>
          <a:xfrm>
            <a:off x="501425" y="2560325"/>
            <a:ext cx="2670000" cy="30174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/>
              <a:t>Domain</a:t>
            </a:r>
            <a:endParaRPr sz="2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/>
              <a:t>VLAN Pool</a:t>
            </a:r>
            <a:endParaRPr sz="2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/>
              <a:t>AAEP</a:t>
            </a:r>
            <a:endParaRPr sz="2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/>
              <a:t>IPG</a:t>
            </a:r>
            <a:endParaRPr sz="2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/>
              <a:t>Interface Profile</a:t>
            </a:r>
            <a:endParaRPr sz="2200"/>
          </a:p>
        </p:txBody>
      </p:sp>
      <p:graphicFrame>
        <p:nvGraphicFramePr>
          <p:cNvPr id="377" name="Google Shape;377;p40"/>
          <p:cNvGraphicFramePr/>
          <p:nvPr/>
        </p:nvGraphicFramePr>
        <p:xfrm>
          <a:off x="3603500" y="1930150"/>
          <a:ext cx="8092475" cy="460479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757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35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729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/>
                        <a:t>Domain</a:t>
                      </a:r>
                      <a:endParaRPr sz="18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/>
                        <a:t>Objeto que restringe onde o Tenant pode implantar o workload.</a:t>
                      </a:r>
                      <a:endParaRPr sz="180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729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/>
                        <a:t>VLAN Pool</a:t>
                      </a:r>
                      <a:endParaRPr sz="18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/>
                        <a:t>O VLAN é um domínio de broadcast particionado e isolado em uma rede de computadores na camada de enlace de dados. O VLAN Pool é o conjunto desses domínios.</a:t>
                      </a:r>
                      <a:endParaRPr sz="180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729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/>
                        <a:t>AAEP</a:t>
                      </a:r>
                      <a:endParaRPr sz="18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/>
                        <a:t>O Attachable Access Entity Profile é usado para agrupar diversos Domains baseado nos requisitos similares dos mesmos. Agrupando os objetos Domain, o Fabric sabe onde estão os diversos dispositivos dentro do APIC.</a:t>
                      </a:r>
                      <a:endParaRPr sz="180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729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/>
                        <a:t>IPG</a:t>
                      </a:r>
                      <a:endParaRPr sz="18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/>
                        <a:t>O interface policy groups é basicamente um grupo de políticas que serão utilizadas para configurar a interface dos switches</a:t>
                      </a:r>
                      <a:endParaRPr sz="180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729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/>
                        <a:t>Interface Profile</a:t>
                      </a:r>
                      <a:endParaRPr sz="18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/>
                        <a:t>Tem a função de casar uma porta ou intervalo de portas com um IPG específico</a:t>
                      </a:r>
                      <a:endParaRPr sz="180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7" name="Google Shape;403;p43">
            <a:extLst>
              <a:ext uri="{FF2B5EF4-FFF2-40B4-BE49-F238E27FC236}">
                <a16:creationId xmlns:a16="http://schemas.microsoft.com/office/drawing/2014/main" id="{4A325F45-3A1B-4F08-BEC0-212DBEDDD71B}"/>
              </a:ext>
            </a:extLst>
          </p:cNvPr>
          <p:cNvSpPr txBox="1">
            <a:spLocks/>
          </p:cNvSpPr>
          <p:nvPr/>
        </p:nvSpPr>
        <p:spPr>
          <a:xfrm>
            <a:off x="569850" y="1103978"/>
            <a:ext cx="9787200" cy="533400"/>
          </a:xfrm>
          <a:prstGeom prst="rect">
            <a:avLst/>
          </a:prstGeom>
        </p:spPr>
        <p:txBody>
          <a:bodyPr spcFirstLastPara="1" vert="horz" wrap="square" lIns="91425" tIns="45700" rIns="91425" bIns="457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pt-BR" sz="3000" dirty="0"/>
              <a:t>Evolução do Projeto		        						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41"/>
          <p:cNvSpPr txBox="1"/>
          <p:nvPr/>
        </p:nvSpPr>
        <p:spPr>
          <a:xfrm>
            <a:off x="1708650" y="1287600"/>
            <a:ext cx="9560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latin typeface="Montserrat"/>
                <a:ea typeface="Montserrat"/>
                <a:cs typeface="Montserrat"/>
                <a:sym typeface="Montserrat"/>
              </a:rPr>
              <a:t>Sobre os Objetos</a:t>
            </a:r>
            <a:endParaRPr sz="1800"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5" name="Google Shape;385;p41"/>
          <p:cNvSpPr txBox="1"/>
          <p:nvPr/>
        </p:nvSpPr>
        <p:spPr>
          <a:xfrm>
            <a:off x="1249025" y="2098625"/>
            <a:ext cx="1174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latin typeface="Montserrat"/>
                <a:ea typeface="Montserrat"/>
                <a:cs typeface="Montserrat"/>
                <a:sym typeface="Montserrat"/>
              </a:rPr>
              <a:t>Etapa lll</a:t>
            </a:r>
            <a:endParaRPr sz="1800"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6" name="Google Shape;386;p41"/>
          <p:cNvSpPr/>
          <p:nvPr/>
        </p:nvSpPr>
        <p:spPr>
          <a:xfrm>
            <a:off x="501425" y="2560325"/>
            <a:ext cx="2670000" cy="30174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/>
              <a:t>L3Out</a:t>
            </a:r>
            <a:endParaRPr sz="2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/>
              <a:t>Contracts</a:t>
            </a:r>
            <a:endParaRPr sz="2200"/>
          </a:p>
        </p:txBody>
      </p:sp>
      <p:graphicFrame>
        <p:nvGraphicFramePr>
          <p:cNvPr id="387" name="Google Shape;387;p41"/>
          <p:cNvGraphicFramePr/>
          <p:nvPr/>
        </p:nvGraphicFramePr>
        <p:xfrm>
          <a:off x="3603500" y="3296075"/>
          <a:ext cx="8092475" cy="15459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757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35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729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/>
                        <a:t>L3Out</a:t>
                      </a:r>
                      <a:endParaRPr sz="18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/>
                        <a:t>É um conjunto de configurações que define a conectividade fora do ACI por roteamento.</a:t>
                      </a:r>
                      <a:endParaRPr sz="180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729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/>
                        <a:t>Contracts</a:t>
                      </a:r>
                      <a:endParaRPr sz="18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/>
                        <a:t>Fornecem uma maneira do administrador do ACI controlar o fluxo de tráfego dentro do ACI entre os EPGs.</a:t>
                      </a:r>
                      <a:endParaRPr sz="180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Google Shape;403;p43">
            <a:extLst>
              <a:ext uri="{FF2B5EF4-FFF2-40B4-BE49-F238E27FC236}">
                <a16:creationId xmlns:a16="http://schemas.microsoft.com/office/drawing/2014/main" id="{81CE34B0-8575-4DF0-B96A-D1819D591F87}"/>
              </a:ext>
            </a:extLst>
          </p:cNvPr>
          <p:cNvSpPr txBox="1">
            <a:spLocks/>
          </p:cNvSpPr>
          <p:nvPr/>
        </p:nvSpPr>
        <p:spPr>
          <a:xfrm>
            <a:off x="569850" y="1103978"/>
            <a:ext cx="9787200" cy="533400"/>
          </a:xfrm>
          <a:prstGeom prst="rect">
            <a:avLst/>
          </a:prstGeom>
        </p:spPr>
        <p:txBody>
          <a:bodyPr spcFirstLastPara="1" vert="horz" wrap="square" lIns="91425" tIns="45700" rIns="91425" bIns="457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pt-BR" sz="3000"/>
              <a:t>Evolução do Projeto		        						</a:t>
            </a:r>
            <a:endParaRPr lang="pt-BR" sz="300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42"/>
          <p:cNvSpPr txBox="1"/>
          <p:nvPr/>
        </p:nvSpPr>
        <p:spPr>
          <a:xfrm>
            <a:off x="1708650" y="1287600"/>
            <a:ext cx="9560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latin typeface="Montserrat"/>
                <a:ea typeface="Montserrat"/>
                <a:cs typeface="Montserrat"/>
                <a:sym typeface="Montserrat"/>
              </a:rPr>
              <a:t>Sobre os Objetos</a:t>
            </a:r>
            <a:endParaRPr sz="1800"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5" name="Google Shape;395;p42"/>
          <p:cNvSpPr txBox="1"/>
          <p:nvPr/>
        </p:nvSpPr>
        <p:spPr>
          <a:xfrm>
            <a:off x="1133850" y="2098625"/>
            <a:ext cx="1290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latin typeface="Montserrat"/>
                <a:ea typeface="Montserrat"/>
                <a:cs typeface="Montserrat"/>
                <a:sym typeface="Montserrat"/>
              </a:rPr>
              <a:t>Etapa lV</a:t>
            </a:r>
            <a:endParaRPr sz="1800"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6" name="Google Shape;396;p42"/>
          <p:cNvSpPr/>
          <p:nvPr/>
        </p:nvSpPr>
        <p:spPr>
          <a:xfrm>
            <a:off x="501425" y="2560325"/>
            <a:ext cx="2670000" cy="30174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/>
              <a:t>Switch Profile</a:t>
            </a:r>
            <a:endParaRPr sz="2200"/>
          </a:p>
        </p:txBody>
      </p:sp>
      <p:graphicFrame>
        <p:nvGraphicFramePr>
          <p:cNvPr id="397" name="Google Shape;397;p42"/>
          <p:cNvGraphicFramePr/>
          <p:nvPr/>
        </p:nvGraphicFramePr>
        <p:xfrm>
          <a:off x="3623275" y="3682550"/>
          <a:ext cx="8092475" cy="7729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757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35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729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/>
                        <a:t>Switch Profile</a:t>
                      </a:r>
                      <a:endParaRPr sz="18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/>
                        <a:t>Especificam de qual folha do ACI o Interface Profile selecionará as Interfaces do APIC.</a:t>
                      </a:r>
                      <a:endParaRPr sz="180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" name="Google Shape;403;p43">
            <a:extLst>
              <a:ext uri="{FF2B5EF4-FFF2-40B4-BE49-F238E27FC236}">
                <a16:creationId xmlns:a16="http://schemas.microsoft.com/office/drawing/2014/main" id="{585D5D66-1586-4EB5-8AF7-7FA3A814E5A2}"/>
              </a:ext>
            </a:extLst>
          </p:cNvPr>
          <p:cNvSpPr txBox="1">
            <a:spLocks/>
          </p:cNvSpPr>
          <p:nvPr/>
        </p:nvSpPr>
        <p:spPr>
          <a:xfrm>
            <a:off x="569850" y="1103978"/>
            <a:ext cx="9787200" cy="533400"/>
          </a:xfrm>
          <a:prstGeom prst="rect">
            <a:avLst/>
          </a:prstGeom>
        </p:spPr>
        <p:txBody>
          <a:bodyPr spcFirstLastPara="1" vert="horz" wrap="square" lIns="91425" tIns="45700" rIns="91425" bIns="457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pt-BR" sz="3000"/>
              <a:t>Evolução do Projeto		        						</a:t>
            </a:r>
            <a:endParaRPr lang="pt-BR" sz="3000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44"/>
          <p:cNvSpPr txBox="1">
            <a:spLocks noGrp="1"/>
          </p:cNvSpPr>
          <p:nvPr>
            <p:ph type="title"/>
          </p:nvPr>
        </p:nvSpPr>
        <p:spPr>
          <a:xfrm>
            <a:off x="569850" y="618950"/>
            <a:ext cx="9787200" cy="5334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 dirty="0"/>
              <a:t>Evolução da PoC		        						</a:t>
            </a:r>
            <a:endParaRPr sz="3000" dirty="0"/>
          </a:p>
        </p:txBody>
      </p:sp>
      <p:sp>
        <p:nvSpPr>
          <p:cNvPr id="420" name="Google Shape;420;p44"/>
          <p:cNvSpPr txBox="1"/>
          <p:nvPr/>
        </p:nvSpPr>
        <p:spPr>
          <a:xfrm>
            <a:off x="1708650" y="1287600"/>
            <a:ext cx="9560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latin typeface="Montserrat"/>
                <a:ea typeface="Montserrat"/>
                <a:cs typeface="Montserrat"/>
                <a:sym typeface="Montserrat"/>
              </a:rPr>
              <a:t>Página Inicial</a:t>
            </a:r>
            <a:endParaRPr sz="1800" b="1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21" name="Google Shape;421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025" y="2481492"/>
            <a:ext cx="11859925" cy="2809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45"/>
          <p:cNvSpPr txBox="1">
            <a:spLocks noGrp="1"/>
          </p:cNvSpPr>
          <p:nvPr>
            <p:ph type="title"/>
          </p:nvPr>
        </p:nvSpPr>
        <p:spPr>
          <a:xfrm>
            <a:off x="569850" y="618950"/>
            <a:ext cx="9787200" cy="5334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/>
              <a:t>Evolução da PoC		        						</a:t>
            </a:r>
            <a:endParaRPr sz="3000"/>
          </a:p>
        </p:txBody>
      </p:sp>
      <p:sp>
        <p:nvSpPr>
          <p:cNvPr id="428" name="Google Shape;428;p45"/>
          <p:cNvSpPr txBox="1"/>
          <p:nvPr/>
        </p:nvSpPr>
        <p:spPr>
          <a:xfrm>
            <a:off x="1708650" y="1287600"/>
            <a:ext cx="9560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latin typeface="Montserrat"/>
                <a:ea typeface="Montserrat"/>
                <a:cs typeface="Montserrat"/>
                <a:sym typeface="Montserrat"/>
              </a:rPr>
              <a:t>Tenant</a:t>
            </a:r>
            <a:endParaRPr sz="1800" b="1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29" name="Google Shape;42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025" y="2481500"/>
            <a:ext cx="11859924" cy="33611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46"/>
          <p:cNvSpPr txBox="1">
            <a:spLocks noGrp="1"/>
          </p:cNvSpPr>
          <p:nvPr>
            <p:ph type="title"/>
          </p:nvPr>
        </p:nvSpPr>
        <p:spPr>
          <a:xfrm>
            <a:off x="569850" y="618950"/>
            <a:ext cx="9787200" cy="5334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/>
              <a:t>Evolução da PoC		        						</a:t>
            </a:r>
            <a:endParaRPr sz="3000"/>
          </a:p>
        </p:txBody>
      </p:sp>
      <p:sp>
        <p:nvSpPr>
          <p:cNvPr id="436" name="Google Shape;436;p46"/>
          <p:cNvSpPr txBox="1"/>
          <p:nvPr/>
        </p:nvSpPr>
        <p:spPr>
          <a:xfrm>
            <a:off x="1708650" y="1287600"/>
            <a:ext cx="9560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latin typeface="Montserrat"/>
                <a:ea typeface="Montserrat"/>
                <a:cs typeface="Montserrat"/>
                <a:sym typeface="Montserrat"/>
              </a:rPr>
              <a:t>VRF</a:t>
            </a:r>
            <a:endParaRPr sz="1800" b="1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37" name="Google Shape;437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038" y="2400650"/>
            <a:ext cx="11859923" cy="34526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47"/>
          <p:cNvSpPr txBox="1">
            <a:spLocks noGrp="1"/>
          </p:cNvSpPr>
          <p:nvPr>
            <p:ph type="title"/>
          </p:nvPr>
        </p:nvSpPr>
        <p:spPr>
          <a:xfrm>
            <a:off x="569850" y="618950"/>
            <a:ext cx="9787200" cy="5334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/>
              <a:t>Evolução da PoC		        						</a:t>
            </a:r>
            <a:endParaRPr sz="3000"/>
          </a:p>
        </p:txBody>
      </p:sp>
      <p:sp>
        <p:nvSpPr>
          <p:cNvPr id="444" name="Google Shape;444;p47"/>
          <p:cNvSpPr txBox="1"/>
          <p:nvPr/>
        </p:nvSpPr>
        <p:spPr>
          <a:xfrm>
            <a:off x="1708650" y="1287600"/>
            <a:ext cx="9560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latin typeface="Montserrat"/>
                <a:ea typeface="Montserrat"/>
                <a:cs typeface="Montserrat"/>
                <a:sym typeface="Montserrat"/>
              </a:rPr>
              <a:t>EPG</a:t>
            </a:r>
            <a:endParaRPr sz="1800" b="1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45" name="Google Shape;445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050" y="2019650"/>
            <a:ext cx="11859900" cy="42882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1" name="Google Shape;451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050" y="1983765"/>
            <a:ext cx="11859900" cy="3554735"/>
          </a:xfrm>
          <a:prstGeom prst="rect">
            <a:avLst/>
          </a:prstGeom>
          <a:noFill/>
          <a:ln>
            <a:noFill/>
          </a:ln>
        </p:spPr>
      </p:pic>
      <p:sp>
        <p:nvSpPr>
          <p:cNvPr id="452" name="Google Shape;452;p48"/>
          <p:cNvSpPr txBox="1">
            <a:spLocks noGrp="1"/>
          </p:cNvSpPr>
          <p:nvPr>
            <p:ph type="title"/>
          </p:nvPr>
        </p:nvSpPr>
        <p:spPr>
          <a:xfrm>
            <a:off x="569850" y="618950"/>
            <a:ext cx="9787200" cy="5334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/>
              <a:t>Evolução da PoC		        						</a:t>
            </a:r>
            <a:endParaRPr sz="3000"/>
          </a:p>
        </p:txBody>
      </p:sp>
      <p:sp>
        <p:nvSpPr>
          <p:cNvPr id="453" name="Google Shape;453;p48"/>
          <p:cNvSpPr txBox="1"/>
          <p:nvPr/>
        </p:nvSpPr>
        <p:spPr>
          <a:xfrm>
            <a:off x="1708650" y="1287600"/>
            <a:ext cx="9560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latin typeface="Montserrat"/>
                <a:ea typeface="Montserrat"/>
                <a:cs typeface="Montserrat"/>
                <a:sym typeface="Montserrat"/>
              </a:rPr>
              <a:t>BD</a:t>
            </a:r>
            <a:endParaRPr sz="1800" b="1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Chart&#10;&#10;Description automatically generated">
            <a:extLst>
              <a:ext uri="{FF2B5EF4-FFF2-40B4-BE49-F238E27FC236}">
                <a16:creationId xmlns:a16="http://schemas.microsoft.com/office/drawing/2014/main" id="{BEF055CC-8A7B-45A1-B732-5536FCC85E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3934" y="457200"/>
            <a:ext cx="9824131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9512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49"/>
          <p:cNvSpPr txBox="1">
            <a:spLocks noGrp="1"/>
          </p:cNvSpPr>
          <p:nvPr>
            <p:ph type="title"/>
          </p:nvPr>
        </p:nvSpPr>
        <p:spPr>
          <a:xfrm>
            <a:off x="569850" y="618950"/>
            <a:ext cx="9787200" cy="5334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/>
              <a:t>Evolução da PoC		        						</a:t>
            </a:r>
            <a:endParaRPr sz="3000"/>
          </a:p>
        </p:txBody>
      </p:sp>
      <p:sp>
        <p:nvSpPr>
          <p:cNvPr id="460" name="Google Shape;460;p49"/>
          <p:cNvSpPr txBox="1"/>
          <p:nvPr/>
        </p:nvSpPr>
        <p:spPr>
          <a:xfrm>
            <a:off x="1708650" y="1287600"/>
            <a:ext cx="9560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latin typeface="Montserrat"/>
                <a:ea typeface="Montserrat"/>
                <a:cs typeface="Montserrat"/>
                <a:sym typeface="Montserrat"/>
              </a:rPr>
              <a:t>AP</a:t>
            </a:r>
            <a:endParaRPr sz="1800" b="1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61" name="Google Shape;461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050" y="1967600"/>
            <a:ext cx="11859901" cy="34361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50"/>
          <p:cNvSpPr txBox="1">
            <a:spLocks noGrp="1"/>
          </p:cNvSpPr>
          <p:nvPr>
            <p:ph type="title"/>
          </p:nvPr>
        </p:nvSpPr>
        <p:spPr>
          <a:xfrm>
            <a:off x="569850" y="618950"/>
            <a:ext cx="9787200" cy="5334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/>
              <a:t>Evolução da PoC		        						</a:t>
            </a:r>
            <a:endParaRPr sz="3000"/>
          </a:p>
        </p:txBody>
      </p:sp>
      <p:sp>
        <p:nvSpPr>
          <p:cNvPr id="468" name="Google Shape;468;p50"/>
          <p:cNvSpPr txBox="1"/>
          <p:nvPr/>
        </p:nvSpPr>
        <p:spPr>
          <a:xfrm>
            <a:off x="1708650" y="1287600"/>
            <a:ext cx="9560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latin typeface="Montserrat"/>
                <a:ea typeface="Montserrat"/>
                <a:cs typeface="Montserrat"/>
                <a:sym typeface="Montserrat"/>
              </a:rPr>
              <a:t>Domain</a:t>
            </a:r>
            <a:endParaRPr sz="1800" b="1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69" name="Google Shape;469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050" y="2553050"/>
            <a:ext cx="11859901" cy="22501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AFF1AA6-B30F-4BFF-BCF2-F98EDB000A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082" y="457200"/>
            <a:ext cx="10381836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9643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D4CB246D-61BD-4C05-80F2-32B8DED27C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177" y="457200"/>
            <a:ext cx="10757646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2683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picture containing chart&#10;&#10;Description automatically generated">
            <a:extLst>
              <a:ext uri="{FF2B5EF4-FFF2-40B4-BE49-F238E27FC236}">
                <a16:creationId xmlns:a16="http://schemas.microsoft.com/office/drawing/2014/main" id="{4D66D2C5-67CF-4A3A-9FE0-C54A053A94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235" y="457200"/>
            <a:ext cx="1110953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9427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4B2F24-D16B-4180-BB2D-BBE004CE86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799" y="457200"/>
            <a:ext cx="10566401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6575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F8348A-157D-451B-A556-F96759EB3E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9043" y="457200"/>
            <a:ext cx="8613913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1807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7"/>
          <p:cNvSpPr txBox="1">
            <a:spLocks noGrp="1"/>
          </p:cNvSpPr>
          <p:nvPr>
            <p:ph type="title"/>
          </p:nvPr>
        </p:nvSpPr>
        <p:spPr>
          <a:xfrm>
            <a:off x="609600" y="648750"/>
            <a:ext cx="9787200" cy="5334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ACI GUI tradicional</a:t>
            </a:r>
            <a:endParaRPr dirty="0"/>
          </a:p>
        </p:txBody>
      </p:sp>
      <p:sp>
        <p:nvSpPr>
          <p:cNvPr id="239" name="Google Shape;239;p27"/>
          <p:cNvSpPr txBox="1"/>
          <p:nvPr/>
        </p:nvSpPr>
        <p:spPr>
          <a:xfrm>
            <a:off x="1839875" y="2007150"/>
            <a:ext cx="62175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00">
              <a:solidFill>
                <a:schemeClr val="dk1"/>
              </a:solidFill>
            </a:endParaRPr>
          </a:p>
        </p:txBody>
      </p:sp>
      <p:sp>
        <p:nvSpPr>
          <p:cNvPr id="240" name="Google Shape;240;p27"/>
          <p:cNvSpPr txBox="1"/>
          <p:nvPr/>
        </p:nvSpPr>
        <p:spPr>
          <a:xfrm>
            <a:off x="1839875" y="3741975"/>
            <a:ext cx="5104200" cy="9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13716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</p:txBody>
      </p:sp>
      <p:sp>
        <p:nvSpPr>
          <p:cNvPr id="242" name="Google Shape;242;p27"/>
          <p:cNvSpPr txBox="1"/>
          <p:nvPr/>
        </p:nvSpPr>
        <p:spPr>
          <a:xfrm>
            <a:off x="340813" y="1616780"/>
            <a:ext cx="11510400" cy="857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0795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</a:pPr>
            <a:endParaRPr lang="pt-BR" sz="1900" dirty="0">
              <a:solidFill>
                <a:schemeClr val="dk1"/>
              </a:solidFill>
            </a:endParaRPr>
          </a:p>
          <a:p>
            <a:pPr marL="45720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lang="pt-BR" sz="1900" dirty="0">
                <a:solidFill>
                  <a:schemeClr val="dk1"/>
                </a:solidFill>
              </a:rPr>
              <a:t>Configurações em console única (GUI)</a:t>
            </a:r>
            <a:endParaRPr sz="1900" dirty="0">
              <a:solidFill>
                <a:schemeClr val="dk1"/>
              </a:solidFill>
            </a:endParaRPr>
          </a:p>
        </p:txBody>
      </p:sp>
      <p:pic>
        <p:nvPicPr>
          <p:cNvPr id="243" name="Google Shape;24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62325" y="1278696"/>
            <a:ext cx="6217501" cy="5521009"/>
          </a:xfrm>
          <a:prstGeom prst="rect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44" name="Google Shape;244;p27"/>
          <p:cNvSpPr txBox="1"/>
          <p:nvPr/>
        </p:nvSpPr>
        <p:spPr>
          <a:xfrm>
            <a:off x="3564037" y="6441910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Interface Cisco APIC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</TotalTime>
  <Words>1436</Words>
  <Application>Microsoft Office PowerPoint</Application>
  <PresentationFormat>Widescreen</PresentationFormat>
  <Paragraphs>268</Paragraphs>
  <Slides>31</Slides>
  <Notes>23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Arial</vt:lpstr>
      <vt:lpstr>Calibri</vt:lpstr>
      <vt:lpstr>Calibri Light</vt:lpstr>
      <vt:lpstr>Montserrat</vt:lpstr>
      <vt:lpstr>Office Theme</vt:lpstr>
      <vt:lpstr>Packager Shell Object</vt:lpstr>
      <vt:lpstr>PowerPoint Presentation</vt:lpstr>
      <vt:lpstr>Automação ACI – Fase 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ACI GUI tradicional</vt:lpstr>
      <vt:lpstr>Introdução</vt:lpstr>
      <vt:lpstr>ACI Automation</vt:lpstr>
      <vt:lpstr>  Evolução do Projeto                </vt:lpstr>
      <vt:lpstr>Evolução do Projeto                </vt:lpstr>
      <vt:lpstr>PowerPoint Presentation</vt:lpstr>
      <vt:lpstr>Estrutura de objetos ACI</vt:lpstr>
      <vt:lpstr>PowerPoint Presentation</vt:lpstr>
      <vt:lpstr>Evolução do Projeto                </vt:lpstr>
      <vt:lpstr>PowerPoint Presentation</vt:lpstr>
      <vt:lpstr>Evolução do Projeto              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Evolução da PoC                </vt:lpstr>
      <vt:lpstr>Evolução da PoC                </vt:lpstr>
      <vt:lpstr>Evolução da PoC                </vt:lpstr>
      <vt:lpstr>Evolução da PoC                </vt:lpstr>
      <vt:lpstr>Evolução da PoC                </vt:lpstr>
      <vt:lpstr>Evolução da PoC                </vt:lpstr>
      <vt:lpstr>Evolução da PoC              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Pedro Maidana</dc:creator>
  <cp:lastModifiedBy>Pedro Emmanuel Maidana</cp:lastModifiedBy>
  <cp:revision>7</cp:revision>
  <dcterms:created xsi:type="dcterms:W3CDTF">2021-08-13T11:40:07Z</dcterms:created>
  <dcterms:modified xsi:type="dcterms:W3CDTF">2021-08-13T14:17:44Z</dcterms:modified>
</cp:coreProperties>
</file>